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Lst>
  <p:notesMasterIdLst>
    <p:notesMasterId r:id="rId80"/>
  </p:notesMasterIdLst>
  <p:sldIdLst>
    <p:sldId id="349" r:id="rId5"/>
    <p:sldId id="1278" r:id="rId6"/>
    <p:sldId id="350" r:id="rId7"/>
    <p:sldId id="257" r:id="rId8"/>
    <p:sldId id="365" r:id="rId9"/>
    <p:sldId id="1279" r:id="rId10"/>
    <p:sldId id="351" r:id="rId11"/>
    <p:sldId id="352" r:id="rId12"/>
    <p:sldId id="370" r:id="rId13"/>
    <p:sldId id="364" r:id="rId14"/>
    <p:sldId id="280" r:id="rId15"/>
    <p:sldId id="361" r:id="rId16"/>
    <p:sldId id="282" r:id="rId17"/>
    <p:sldId id="272" r:id="rId18"/>
    <p:sldId id="337" r:id="rId19"/>
    <p:sldId id="276" r:id="rId20"/>
    <p:sldId id="369" r:id="rId21"/>
    <p:sldId id="300" r:id="rId22"/>
    <p:sldId id="296" r:id="rId23"/>
    <p:sldId id="377" r:id="rId24"/>
    <p:sldId id="330" r:id="rId25"/>
    <p:sldId id="374" r:id="rId26"/>
    <p:sldId id="293" r:id="rId27"/>
    <p:sldId id="1265" r:id="rId28"/>
    <p:sldId id="313" r:id="rId29"/>
    <p:sldId id="289" r:id="rId30"/>
    <p:sldId id="354" r:id="rId31"/>
    <p:sldId id="1267" r:id="rId32"/>
    <p:sldId id="1268" r:id="rId33"/>
    <p:sldId id="1296" r:id="rId34"/>
    <p:sldId id="1282" r:id="rId35"/>
    <p:sldId id="376" r:id="rId36"/>
    <p:sldId id="310" r:id="rId37"/>
    <p:sldId id="1293" r:id="rId38"/>
    <p:sldId id="1288" r:id="rId39"/>
    <p:sldId id="1266" r:id="rId40"/>
    <p:sldId id="1276" r:id="rId41"/>
    <p:sldId id="1283" r:id="rId42"/>
    <p:sldId id="316" r:id="rId43"/>
    <p:sldId id="1269" r:id="rId44"/>
    <p:sldId id="1275" r:id="rId45"/>
    <p:sldId id="1289" r:id="rId46"/>
    <p:sldId id="317" r:id="rId47"/>
    <p:sldId id="341" r:id="rId48"/>
    <p:sldId id="321" r:id="rId49"/>
    <p:sldId id="1284" r:id="rId50"/>
    <p:sldId id="1285" r:id="rId51"/>
    <p:sldId id="366" r:id="rId52"/>
    <p:sldId id="339" r:id="rId53"/>
    <p:sldId id="1270" r:id="rId54"/>
    <p:sldId id="1290" r:id="rId55"/>
    <p:sldId id="285" r:id="rId56"/>
    <p:sldId id="1286" r:id="rId57"/>
    <p:sldId id="1272" r:id="rId58"/>
    <p:sldId id="1291" r:id="rId59"/>
    <p:sldId id="358" r:id="rId60"/>
    <p:sldId id="1292" r:id="rId61"/>
    <p:sldId id="327" r:id="rId62"/>
    <p:sldId id="1273" r:id="rId63"/>
    <p:sldId id="1281" r:id="rId64"/>
    <p:sldId id="375" r:id="rId65"/>
    <p:sldId id="1280" r:id="rId66"/>
    <p:sldId id="1295" r:id="rId67"/>
    <p:sldId id="1294" r:id="rId68"/>
    <p:sldId id="328" r:id="rId69"/>
    <p:sldId id="1287" r:id="rId70"/>
    <p:sldId id="333" r:id="rId71"/>
    <p:sldId id="367" r:id="rId72"/>
    <p:sldId id="1274" r:id="rId73"/>
    <p:sldId id="305" r:id="rId74"/>
    <p:sldId id="1263" r:id="rId75"/>
    <p:sldId id="1264" r:id="rId76"/>
    <p:sldId id="1277" r:id="rId77"/>
    <p:sldId id="373" r:id="rId78"/>
    <p:sldId id="1260" r:id="rId7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329A09-9779-210B-B813-530ACBF260DA}" name="EMİNE ALP MEŞE" initials="EA" userId="a97e0159bb81c23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F4C76"/>
    <a:srgbClr val="FFFFFF"/>
    <a:srgbClr val="8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03" autoAdjust="0"/>
    <p:restoredTop sz="95242" autoAdjust="0"/>
  </p:normalViewPr>
  <p:slideViewPr>
    <p:cSldViewPr snapToGrid="0">
      <p:cViewPr varScale="1">
        <p:scale>
          <a:sx n="112" d="100"/>
          <a:sy n="112" d="100"/>
        </p:scale>
        <p:origin x="608" y="200"/>
      </p:cViewPr>
      <p:guideLst/>
    </p:cSldViewPr>
  </p:slideViewPr>
  <p:notesTextViewPr>
    <p:cViewPr>
      <p:scale>
        <a:sx n="1" d="1"/>
        <a:sy n="1" d="1"/>
      </p:scale>
      <p:origin x="0" y="0"/>
    </p:cViewPr>
  </p:notesTextViewPr>
  <p:sorterViewPr>
    <p:cViewPr varScale="1">
      <p:scale>
        <a:sx n="1" d="1"/>
        <a:sy n="1" d="1"/>
      </p:scale>
      <p:origin x="0" y="-88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7FF10-EB49-44F8-AB04-1065D80F3047}" type="datetimeFigureOut">
              <a:rPr lang="tr-TR" smtClean="0"/>
              <a:t>17.05.2026</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A4B38D-C913-448D-A77C-A706E21B7FF5}" type="slidenum">
              <a:rPr lang="tr-TR" smtClean="0"/>
              <a:t>‹#›</a:t>
            </a:fld>
            <a:endParaRPr lang="tr-TR"/>
          </a:p>
        </p:txBody>
      </p:sp>
    </p:spTree>
    <p:extLst>
      <p:ext uri="{BB962C8B-B14F-4D97-AF65-F5344CB8AC3E}">
        <p14:creationId xmlns:p14="http://schemas.microsoft.com/office/powerpoint/2010/main" val="2042030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0A4B38D-C913-448D-A77C-A706E21B7FF5}" type="slidenum">
              <a:rPr lang="tr-TR" smtClean="0"/>
              <a:t>1</a:t>
            </a:fld>
            <a:endParaRPr lang="tr-TR" dirty="0"/>
          </a:p>
        </p:txBody>
      </p:sp>
    </p:spTree>
    <p:extLst>
      <p:ext uri="{BB962C8B-B14F-4D97-AF65-F5344CB8AC3E}">
        <p14:creationId xmlns:p14="http://schemas.microsoft.com/office/powerpoint/2010/main" val="4179157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0A4B38D-C913-448D-A77C-A706E21B7FF5}" type="slidenum">
              <a:rPr lang="tr-TR" smtClean="0"/>
              <a:t>19</a:t>
            </a:fld>
            <a:endParaRPr lang="tr-TR"/>
          </a:p>
        </p:txBody>
      </p:sp>
    </p:spTree>
    <p:extLst>
      <p:ext uri="{BB962C8B-B14F-4D97-AF65-F5344CB8AC3E}">
        <p14:creationId xmlns:p14="http://schemas.microsoft.com/office/powerpoint/2010/main" val="2677129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0A4B38D-C913-448D-A77C-A706E21B7FF5}" type="slidenum">
              <a:rPr lang="tr-TR" smtClean="0"/>
              <a:t>33</a:t>
            </a:fld>
            <a:endParaRPr lang="tr-TR"/>
          </a:p>
        </p:txBody>
      </p:sp>
    </p:spTree>
    <p:extLst>
      <p:ext uri="{BB962C8B-B14F-4D97-AF65-F5344CB8AC3E}">
        <p14:creationId xmlns:p14="http://schemas.microsoft.com/office/powerpoint/2010/main" val="3665955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0A4B38D-C913-448D-A77C-A706E21B7FF5}" type="slidenum">
              <a:rPr lang="tr-TR" smtClean="0"/>
              <a:t>36</a:t>
            </a:fld>
            <a:endParaRPr lang="tr-TR"/>
          </a:p>
        </p:txBody>
      </p:sp>
    </p:spTree>
    <p:extLst>
      <p:ext uri="{BB962C8B-B14F-4D97-AF65-F5344CB8AC3E}">
        <p14:creationId xmlns:p14="http://schemas.microsoft.com/office/powerpoint/2010/main" val="3266394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0A4B38D-C913-448D-A77C-A706E21B7FF5}" type="slidenum">
              <a:rPr lang="tr-TR" smtClean="0"/>
              <a:t>37</a:t>
            </a:fld>
            <a:endParaRPr lang="tr-TR"/>
          </a:p>
        </p:txBody>
      </p:sp>
    </p:spTree>
    <p:extLst>
      <p:ext uri="{BB962C8B-B14F-4D97-AF65-F5344CB8AC3E}">
        <p14:creationId xmlns:p14="http://schemas.microsoft.com/office/powerpoint/2010/main" val="1909723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0A4B38D-C913-448D-A77C-A706E21B7FF5}" type="slidenum">
              <a:rPr lang="tr-TR" smtClean="0"/>
              <a:t>39</a:t>
            </a:fld>
            <a:endParaRPr lang="tr-TR"/>
          </a:p>
        </p:txBody>
      </p:sp>
    </p:spTree>
    <p:extLst>
      <p:ext uri="{BB962C8B-B14F-4D97-AF65-F5344CB8AC3E}">
        <p14:creationId xmlns:p14="http://schemas.microsoft.com/office/powerpoint/2010/main" val="3405682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0A4B38D-C913-448D-A77C-A706E21B7FF5}" type="slidenum">
              <a:rPr lang="tr-TR" smtClean="0"/>
              <a:t>65</a:t>
            </a:fld>
            <a:endParaRPr lang="tr-TR"/>
          </a:p>
        </p:txBody>
      </p:sp>
    </p:spTree>
    <p:extLst>
      <p:ext uri="{BB962C8B-B14F-4D97-AF65-F5344CB8AC3E}">
        <p14:creationId xmlns:p14="http://schemas.microsoft.com/office/powerpoint/2010/main" val="2090480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0A4B38D-C913-448D-A77C-A706E21B7FF5}" type="slidenum">
              <a:rPr lang="tr-TR" smtClean="0"/>
              <a:t>2</a:t>
            </a:fld>
            <a:endParaRPr lang="tr-TR" dirty="0"/>
          </a:p>
        </p:txBody>
      </p:sp>
    </p:spTree>
    <p:extLst>
      <p:ext uri="{BB962C8B-B14F-4D97-AF65-F5344CB8AC3E}">
        <p14:creationId xmlns:p14="http://schemas.microsoft.com/office/powerpoint/2010/main" val="3558225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0A4B38D-C913-448D-A77C-A706E21B7FF5}" type="slidenum">
              <a:rPr lang="tr-TR" smtClean="0"/>
              <a:t>7</a:t>
            </a:fld>
            <a:endParaRPr lang="tr-TR"/>
          </a:p>
        </p:txBody>
      </p:sp>
    </p:spTree>
    <p:extLst>
      <p:ext uri="{BB962C8B-B14F-4D97-AF65-F5344CB8AC3E}">
        <p14:creationId xmlns:p14="http://schemas.microsoft.com/office/powerpoint/2010/main" val="507561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Yıkanabilir yatak koruyucularının kullanımı, hastane kaynaklı </a:t>
            </a:r>
            <a:r>
              <a:rPr lang="tr-TR" i="1" dirty="0"/>
              <a:t>C. </a:t>
            </a:r>
            <a:r>
              <a:rPr lang="tr-TR" i="1" dirty="0" err="1"/>
              <a:t>difficile</a:t>
            </a:r>
            <a:r>
              <a:rPr lang="tr-TR" i="1" dirty="0"/>
              <a:t> </a:t>
            </a:r>
            <a:r>
              <a:rPr lang="tr-TR" dirty="0"/>
              <a:t>enfeksiyonlarının azaltılmasında etkili bir yöntem olarak değerlendirilmiştir. </a:t>
            </a:r>
          </a:p>
        </p:txBody>
      </p:sp>
      <p:sp>
        <p:nvSpPr>
          <p:cNvPr id="4" name="Slayt Numarası Yer Tutucusu 3"/>
          <p:cNvSpPr>
            <a:spLocks noGrp="1"/>
          </p:cNvSpPr>
          <p:nvPr>
            <p:ph type="sldNum" sz="quarter" idx="5"/>
          </p:nvPr>
        </p:nvSpPr>
        <p:spPr/>
        <p:txBody>
          <a:bodyPr/>
          <a:lstStyle/>
          <a:p>
            <a:fld id="{40A4B38D-C913-448D-A77C-A706E21B7FF5}" type="slidenum">
              <a:rPr lang="tr-TR" smtClean="0"/>
              <a:t>8</a:t>
            </a:fld>
            <a:endParaRPr lang="tr-TR"/>
          </a:p>
        </p:txBody>
      </p:sp>
    </p:spTree>
    <p:extLst>
      <p:ext uri="{BB962C8B-B14F-4D97-AF65-F5344CB8AC3E}">
        <p14:creationId xmlns:p14="http://schemas.microsoft.com/office/powerpoint/2010/main" val="1170339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Yıkanabilir yatak koruyucularının kullanımı, hastane kaynaklı </a:t>
            </a:r>
            <a:r>
              <a:rPr lang="tr-TR" i="1" dirty="0"/>
              <a:t>C. </a:t>
            </a:r>
            <a:r>
              <a:rPr lang="tr-TR" i="1" dirty="0" err="1"/>
              <a:t>difficile</a:t>
            </a:r>
            <a:r>
              <a:rPr lang="tr-TR" i="1" dirty="0"/>
              <a:t> </a:t>
            </a:r>
            <a:r>
              <a:rPr lang="tr-TR" dirty="0"/>
              <a:t>enfeksiyonlarının azaltılmasında etkili bir yöntem olarak değerlendirilmiştir. </a:t>
            </a: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4B38D-C913-448D-A77C-A706E21B7FF5}"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779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0A4B38D-C913-448D-A77C-A706E21B7FF5}" type="slidenum">
              <a:rPr lang="tr-TR" smtClean="0"/>
              <a:t>13</a:t>
            </a:fld>
            <a:endParaRPr lang="tr-TR"/>
          </a:p>
        </p:txBody>
      </p:sp>
    </p:spTree>
    <p:extLst>
      <p:ext uri="{BB962C8B-B14F-4D97-AF65-F5344CB8AC3E}">
        <p14:creationId xmlns:p14="http://schemas.microsoft.com/office/powerpoint/2010/main" val="1957697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0A4B38D-C913-448D-A77C-A706E21B7FF5}" type="slidenum">
              <a:rPr lang="tr-TR" smtClean="0"/>
              <a:t>14</a:t>
            </a:fld>
            <a:endParaRPr lang="tr-TR"/>
          </a:p>
        </p:txBody>
      </p:sp>
    </p:spTree>
    <p:extLst>
      <p:ext uri="{BB962C8B-B14F-4D97-AF65-F5344CB8AC3E}">
        <p14:creationId xmlns:p14="http://schemas.microsoft.com/office/powerpoint/2010/main" val="3329723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0A4B38D-C913-448D-A77C-A706E21B7FF5}" type="slidenum">
              <a:rPr lang="tr-TR" smtClean="0"/>
              <a:t>15</a:t>
            </a:fld>
            <a:endParaRPr lang="tr-TR"/>
          </a:p>
        </p:txBody>
      </p:sp>
    </p:spTree>
    <p:extLst>
      <p:ext uri="{BB962C8B-B14F-4D97-AF65-F5344CB8AC3E}">
        <p14:creationId xmlns:p14="http://schemas.microsoft.com/office/powerpoint/2010/main" val="1658398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0A4B38D-C913-448D-A77C-A706E21B7FF5}" type="slidenum">
              <a:rPr lang="tr-TR" smtClean="0"/>
              <a:t>18</a:t>
            </a:fld>
            <a:endParaRPr lang="tr-TR"/>
          </a:p>
        </p:txBody>
      </p:sp>
    </p:spTree>
    <p:extLst>
      <p:ext uri="{BB962C8B-B14F-4D97-AF65-F5344CB8AC3E}">
        <p14:creationId xmlns:p14="http://schemas.microsoft.com/office/powerpoint/2010/main" val="3909098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 için tıklatın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D6E006F8-13DF-44D3-BABF-B5073CE6F15A}" type="datetimeFigureOut">
              <a:rPr lang="tr-TR" smtClean="0"/>
              <a:t>17.05.2026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06A3F53-4EA2-45A9-9206-8DDBDB78140C}"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Resim 10">
            <a:extLst>
              <a:ext uri="{FF2B5EF4-FFF2-40B4-BE49-F238E27FC236}">
                <a16:creationId xmlns:a16="http://schemas.microsoft.com/office/drawing/2014/main" id="{F3FB5E35-D8F7-EE44-1B83-9C88AF90F5DE}"/>
              </a:ext>
            </a:extLst>
          </p:cNvPr>
          <p:cNvPicPr>
            <a:picLocks noChangeAspect="1"/>
          </p:cNvPicPr>
          <p:nvPr/>
        </p:nvPicPr>
        <p:blipFill>
          <a:blip r:embed="rId2"/>
          <a:srcRect l="21985" r="19969"/>
          <a:stretch/>
        </p:blipFill>
        <p:spPr>
          <a:xfrm>
            <a:off x="9900458" y="162429"/>
            <a:ext cx="2039841" cy="1382232"/>
          </a:xfrm>
          <a:prstGeom prst="rect">
            <a:avLst/>
          </a:prstGeom>
        </p:spPr>
      </p:pic>
    </p:spTree>
    <p:extLst>
      <p:ext uri="{BB962C8B-B14F-4D97-AF65-F5344CB8AC3E}">
        <p14:creationId xmlns:p14="http://schemas.microsoft.com/office/powerpoint/2010/main" val="1938681926"/>
      </p:ext>
    </p:extLst>
  </p:cSld>
  <p:clrMapOvr>
    <a:masterClrMapping/>
  </p:clrMapOvr>
  <p:transition>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E006F8-13DF-44D3-BABF-B5073CE6F15A}" type="datetimeFigureOut">
              <a:rPr lang="tr-TR" smtClean="0"/>
              <a:t>17.05.2026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06A3F53-4EA2-45A9-9206-8DDBDB78140C}" type="slidenum">
              <a:rPr lang="tr-TR" smtClean="0"/>
              <a:t>‹#›</a:t>
            </a:fld>
            <a:endParaRPr lang="tr-TR"/>
          </a:p>
        </p:txBody>
      </p:sp>
      <p:pic>
        <p:nvPicPr>
          <p:cNvPr id="7" name="Resim 6">
            <a:extLst>
              <a:ext uri="{FF2B5EF4-FFF2-40B4-BE49-F238E27FC236}">
                <a16:creationId xmlns:a16="http://schemas.microsoft.com/office/drawing/2014/main" id="{5F34F58B-DD1C-1E1E-1AC8-08EB1F957DDD}"/>
              </a:ext>
            </a:extLst>
          </p:cNvPr>
          <p:cNvPicPr>
            <a:picLocks noChangeAspect="1"/>
          </p:cNvPicPr>
          <p:nvPr/>
        </p:nvPicPr>
        <p:blipFill>
          <a:blip r:embed="rId2"/>
          <a:srcRect l="21985" r="19969"/>
          <a:stretch/>
        </p:blipFill>
        <p:spPr>
          <a:xfrm>
            <a:off x="10074799" y="67836"/>
            <a:ext cx="2039841" cy="1382232"/>
          </a:xfrm>
          <a:prstGeom prst="rect">
            <a:avLst/>
          </a:prstGeom>
        </p:spPr>
      </p:pic>
    </p:spTree>
    <p:extLst>
      <p:ext uri="{BB962C8B-B14F-4D97-AF65-F5344CB8AC3E}">
        <p14:creationId xmlns:p14="http://schemas.microsoft.com/office/powerpoint/2010/main" val="546420492"/>
      </p:ext>
    </p:extLst>
  </p:cSld>
  <p:clrMapOvr>
    <a:masterClrMapping/>
  </p:clrMapOvr>
  <p:transition>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E006F8-13DF-44D3-BABF-B5073CE6F15A}" type="datetimeFigureOut">
              <a:rPr lang="tr-TR" smtClean="0"/>
              <a:t>17.05.2026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06A3F53-4EA2-45A9-9206-8DDBDB78140C}" type="slidenum">
              <a:rPr lang="tr-TR" smtClean="0"/>
              <a:t>‹#›</a:t>
            </a:fld>
            <a:endParaRPr lang="tr-TR"/>
          </a:p>
        </p:txBody>
      </p:sp>
      <p:pic>
        <p:nvPicPr>
          <p:cNvPr id="9" name="Resim 8">
            <a:extLst>
              <a:ext uri="{FF2B5EF4-FFF2-40B4-BE49-F238E27FC236}">
                <a16:creationId xmlns:a16="http://schemas.microsoft.com/office/drawing/2014/main" id="{82F283FC-284A-E90C-F6AF-B2A3F5380B2E}"/>
              </a:ext>
            </a:extLst>
          </p:cNvPr>
          <p:cNvPicPr>
            <a:picLocks noChangeAspect="1"/>
          </p:cNvPicPr>
          <p:nvPr/>
        </p:nvPicPr>
        <p:blipFill>
          <a:blip r:embed="rId2"/>
          <a:srcRect l="21985" r="19969"/>
          <a:stretch/>
        </p:blipFill>
        <p:spPr>
          <a:xfrm>
            <a:off x="10074799" y="67836"/>
            <a:ext cx="2039841" cy="1382232"/>
          </a:xfrm>
          <a:prstGeom prst="rect">
            <a:avLst/>
          </a:prstGeom>
        </p:spPr>
      </p:pic>
    </p:spTree>
    <p:extLst>
      <p:ext uri="{BB962C8B-B14F-4D97-AF65-F5344CB8AC3E}">
        <p14:creationId xmlns:p14="http://schemas.microsoft.com/office/powerpoint/2010/main" val="3595044547"/>
      </p:ext>
    </p:extLst>
  </p:cSld>
  <p:clrMapOvr>
    <a:masterClrMapping/>
  </p:clrMapOvr>
  <p:transition>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120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692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942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892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09728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21792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47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07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6807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637052"/>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637052"/>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6370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687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E006F8-13DF-44D3-BABF-B5073CE6F15A}" type="datetimeFigureOut">
              <a:rPr lang="tr-TR" smtClean="0"/>
              <a:t>17.05.2026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06A3F53-4EA2-45A9-9206-8DDBDB78140C}" type="slidenum">
              <a:rPr lang="tr-TR" smtClean="0"/>
              <a:t>‹#›</a:t>
            </a:fld>
            <a:endParaRPr lang="tr-TR"/>
          </a:p>
        </p:txBody>
      </p:sp>
      <p:pic>
        <p:nvPicPr>
          <p:cNvPr id="7" name="Resim 6">
            <a:extLst>
              <a:ext uri="{FF2B5EF4-FFF2-40B4-BE49-F238E27FC236}">
                <a16:creationId xmlns:a16="http://schemas.microsoft.com/office/drawing/2014/main" id="{849D80AB-B521-0D6B-B727-0D9C4B2E4AD1}"/>
              </a:ext>
            </a:extLst>
          </p:cNvPr>
          <p:cNvPicPr>
            <a:picLocks noChangeAspect="1"/>
          </p:cNvPicPr>
          <p:nvPr/>
        </p:nvPicPr>
        <p:blipFill>
          <a:blip r:embed="rId2"/>
          <a:srcRect l="21985" r="19969"/>
          <a:stretch/>
        </p:blipFill>
        <p:spPr>
          <a:xfrm>
            <a:off x="9900458" y="107250"/>
            <a:ext cx="2039841" cy="1382232"/>
          </a:xfrm>
          <a:prstGeom prst="rect">
            <a:avLst/>
          </a:prstGeom>
        </p:spPr>
      </p:pic>
    </p:spTree>
    <p:extLst>
      <p:ext uri="{BB962C8B-B14F-4D97-AF65-F5344CB8AC3E}">
        <p14:creationId xmlns:p14="http://schemas.microsoft.com/office/powerpoint/2010/main" val="195359454"/>
      </p:ext>
    </p:extLst>
  </p:cSld>
  <p:clrMapOvr>
    <a:masterClrMapping/>
  </p:clrMapOvr>
  <p:transition>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567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421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068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900" b="0" i="0" u="none" strike="noStrike" kern="1200" cap="all" spc="0" normalizeH="0" baseline="0" noProof="0">
              <a:ln>
                <a:noFill/>
              </a:ln>
              <a:solidFill>
                <a:srgbClr val="0F4C76">
                  <a:tint val="75000"/>
                </a:srgbClr>
              </a:solidFill>
              <a:effectLst/>
              <a:uLnTx/>
              <a:uFillTx/>
              <a:latin typeface="Calibri" panose="020F0502020204030204"/>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a:ln>
                  <a:noFill/>
                </a:ln>
                <a:solidFill>
                  <a:srgbClr val="0F4C76">
                    <a:tint val="75000"/>
                  </a:srgb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5/17/26</a:t>
            </a:fld>
            <a:endParaRPr kumimoji="0" lang="en-US" sz="900" b="0" i="0" u="none" strike="noStrike" kern="1200" cap="none" spc="0" normalizeH="0" baseline="0" noProof="0">
              <a:ln>
                <a:noFill/>
              </a:ln>
              <a:solidFill>
                <a:srgbClr val="0F4C76">
                  <a:tint val="75000"/>
                </a:srgbClr>
              </a:solidFill>
              <a:effectLst/>
              <a:uLnTx/>
              <a:uFillTx/>
              <a:latin typeface="Calibri" panose="020F0502020204030204"/>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sz="1050" b="0" i="0" u="none" strike="noStrike" kern="1200" cap="none" spc="0" normalizeH="0" baseline="0" noProof="0">
                <a:ln>
                  <a:noFill/>
                </a:ln>
                <a:solidFill>
                  <a:srgbClr val="0F4C76">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050" b="0" i="0" u="none" strike="noStrike" kern="1200" cap="none" spc="0" normalizeH="0" baseline="0" noProof="0">
              <a:ln>
                <a:noFill/>
              </a:ln>
              <a:solidFill>
                <a:srgbClr val="0F4C76">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31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157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664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265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681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09728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21792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1514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654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 için tıklatın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D6E006F8-13DF-44D3-BABF-B5073CE6F15A}" type="datetimeFigureOut">
              <a:rPr lang="tr-TR" smtClean="0"/>
              <a:t>17.05.2026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06A3F53-4EA2-45A9-9206-8DDBDB78140C}"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Resim 9">
            <a:extLst>
              <a:ext uri="{FF2B5EF4-FFF2-40B4-BE49-F238E27FC236}">
                <a16:creationId xmlns:a16="http://schemas.microsoft.com/office/drawing/2014/main" id="{22C7D57E-3315-0540-E869-886916C76F23}"/>
              </a:ext>
            </a:extLst>
          </p:cNvPr>
          <p:cNvPicPr>
            <a:picLocks noChangeAspect="1"/>
          </p:cNvPicPr>
          <p:nvPr/>
        </p:nvPicPr>
        <p:blipFill>
          <a:blip r:embed="rId2"/>
          <a:srcRect l="21985" r="19969"/>
          <a:stretch/>
        </p:blipFill>
        <p:spPr>
          <a:xfrm>
            <a:off x="10135759" y="66598"/>
            <a:ext cx="2039841" cy="1382232"/>
          </a:xfrm>
          <a:prstGeom prst="rect">
            <a:avLst/>
          </a:prstGeom>
        </p:spPr>
      </p:pic>
    </p:spTree>
    <p:extLst>
      <p:ext uri="{BB962C8B-B14F-4D97-AF65-F5344CB8AC3E}">
        <p14:creationId xmlns:p14="http://schemas.microsoft.com/office/powerpoint/2010/main" val="2043499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873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637052"/>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637052"/>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6370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11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226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621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581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900" b="0" i="0" u="none" strike="noStrike" kern="1200" cap="all" spc="0" normalizeH="0" baseline="0" noProof="0">
              <a:ln>
                <a:noFill/>
              </a:ln>
              <a:solidFill>
                <a:srgbClr val="0F4C76">
                  <a:tint val="75000"/>
                </a:srgbClr>
              </a:solidFill>
              <a:effectLst/>
              <a:uLnTx/>
              <a:uFillTx/>
              <a:latin typeface="Calibri" panose="020F0502020204030204"/>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a:ln>
                  <a:noFill/>
                </a:ln>
                <a:solidFill>
                  <a:srgbClr val="0F4C76">
                    <a:tint val="75000"/>
                  </a:srgb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5/17/26</a:t>
            </a:fld>
            <a:endParaRPr kumimoji="0" lang="en-US" sz="900" b="0" i="0" u="none" strike="noStrike" kern="1200" cap="none" spc="0" normalizeH="0" baseline="0" noProof="0">
              <a:ln>
                <a:noFill/>
              </a:ln>
              <a:solidFill>
                <a:srgbClr val="0F4C76">
                  <a:tint val="75000"/>
                </a:srgbClr>
              </a:solidFill>
              <a:effectLst/>
              <a:uLnTx/>
              <a:uFillTx/>
              <a:latin typeface="Calibri" panose="020F0502020204030204"/>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sz="1050" b="0" i="0" u="none" strike="noStrike" kern="1200" cap="none" spc="0" normalizeH="0" baseline="0" noProof="0">
                <a:ln>
                  <a:noFill/>
                </a:ln>
                <a:solidFill>
                  <a:srgbClr val="0F4C76">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050" b="0" i="0" u="none" strike="noStrike" kern="1200" cap="none" spc="0" normalizeH="0" baseline="0" noProof="0">
              <a:ln>
                <a:noFill/>
              </a:ln>
              <a:solidFill>
                <a:srgbClr val="0F4C76">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0700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550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217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8811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94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tr-TR"/>
              <a:t>Asıl başlık stili için tıklatın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6E006F8-13DF-44D3-BABF-B5073CE6F15A}" type="datetimeFigureOut">
              <a:rPr lang="tr-TR" smtClean="0"/>
              <a:t>17.05.2026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06A3F53-4EA2-45A9-9206-8DDBDB78140C}" type="slidenum">
              <a:rPr lang="tr-TR" smtClean="0"/>
              <a:t>‹#›</a:t>
            </a:fld>
            <a:endParaRPr lang="tr-TR"/>
          </a:p>
        </p:txBody>
      </p:sp>
      <p:pic>
        <p:nvPicPr>
          <p:cNvPr id="2" name="Resim 1">
            <a:extLst>
              <a:ext uri="{FF2B5EF4-FFF2-40B4-BE49-F238E27FC236}">
                <a16:creationId xmlns:a16="http://schemas.microsoft.com/office/drawing/2014/main" id="{901BEEFE-24CC-B592-826F-03F325D0DC91}"/>
              </a:ext>
            </a:extLst>
          </p:cNvPr>
          <p:cNvPicPr>
            <a:picLocks noChangeAspect="1"/>
          </p:cNvPicPr>
          <p:nvPr/>
        </p:nvPicPr>
        <p:blipFill>
          <a:blip r:embed="rId2"/>
          <a:srcRect l="21985" r="19969"/>
          <a:stretch/>
        </p:blipFill>
        <p:spPr>
          <a:xfrm>
            <a:off x="9995972" y="33090"/>
            <a:ext cx="2039841" cy="1382232"/>
          </a:xfrm>
          <a:prstGeom prst="rect">
            <a:avLst/>
          </a:prstGeom>
        </p:spPr>
      </p:pic>
    </p:spTree>
    <p:extLst>
      <p:ext uri="{BB962C8B-B14F-4D97-AF65-F5344CB8AC3E}">
        <p14:creationId xmlns:p14="http://schemas.microsoft.com/office/powerpoint/2010/main" val="156028701"/>
      </p:ext>
    </p:extLst>
  </p:cSld>
  <p:clrMapOvr>
    <a:masterClrMapping/>
  </p:clrMapOvr>
  <p:transition>
    <p:circl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09728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21792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029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6295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5873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637052"/>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637052"/>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6370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690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759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836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690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900" b="0" i="0" u="none" strike="noStrike" kern="1200" cap="all" spc="0" normalizeH="0" baseline="0" noProof="0">
              <a:ln>
                <a:noFill/>
              </a:ln>
              <a:solidFill>
                <a:srgbClr val="0F4C76">
                  <a:tint val="75000"/>
                </a:srgbClr>
              </a:solidFill>
              <a:effectLst/>
              <a:uLnTx/>
              <a:uFillTx/>
              <a:latin typeface="Calibri" panose="020F0502020204030204"/>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a:ln>
                  <a:noFill/>
                </a:ln>
                <a:solidFill>
                  <a:srgbClr val="0F4C76">
                    <a:tint val="75000"/>
                  </a:srgb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5/17/26</a:t>
            </a:fld>
            <a:endParaRPr kumimoji="0" lang="en-US" sz="900" b="0" i="0" u="none" strike="noStrike" kern="1200" cap="none" spc="0" normalizeH="0" baseline="0" noProof="0">
              <a:ln>
                <a:noFill/>
              </a:ln>
              <a:solidFill>
                <a:srgbClr val="0F4C76">
                  <a:tint val="75000"/>
                </a:srgbClr>
              </a:solidFill>
              <a:effectLst/>
              <a:uLnTx/>
              <a:uFillTx/>
              <a:latin typeface="Calibri" panose="020F0502020204030204"/>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sz="1050" b="0" i="0" u="none" strike="noStrike" kern="1200" cap="none" spc="0" normalizeH="0" baseline="0" noProof="0">
                <a:ln>
                  <a:noFill/>
                </a:ln>
                <a:solidFill>
                  <a:srgbClr val="0F4C76">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050" b="0" i="0" u="none" strike="noStrike" kern="1200" cap="none" spc="0" normalizeH="0" baseline="0" noProof="0">
              <a:ln>
                <a:noFill/>
              </a:ln>
              <a:solidFill>
                <a:srgbClr val="0F4C76">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550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1097280" y="2582334"/>
            <a:ext cx="4937760" cy="337820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217920" y="2582334"/>
            <a:ext cx="4937760" cy="337820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6E006F8-13DF-44D3-BABF-B5073CE6F15A}" type="datetimeFigureOut">
              <a:rPr lang="tr-TR" smtClean="0"/>
              <a:t>17.05.2026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06A3F53-4EA2-45A9-9206-8DDBDB78140C}" type="slidenum">
              <a:rPr lang="tr-TR" smtClean="0"/>
              <a:t>‹#›</a:t>
            </a:fld>
            <a:endParaRPr lang="tr-TR"/>
          </a:p>
        </p:txBody>
      </p:sp>
      <p:pic>
        <p:nvPicPr>
          <p:cNvPr id="2" name="Resim 1">
            <a:extLst>
              <a:ext uri="{FF2B5EF4-FFF2-40B4-BE49-F238E27FC236}">
                <a16:creationId xmlns:a16="http://schemas.microsoft.com/office/drawing/2014/main" id="{22DB99C5-08ED-9B16-0426-2C0D98494CBF}"/>
              </a:ext>
            </a:extLst>
          </p:cNvPr>
          <p:cNvPicPr>
            <a:picLocks noChangeAspect="1"/>
          </p:cNvPicPr>
          <p:nvPr/>
        </p:nvPicPr>
        <p:blipFill>
          <a:blip r:embed="rId2"/>
          <a:srcRect l="21985" r="19969"/>
          <a:stretch/>
        </p:blipFill>
        <p:spPr>
          <a:xfrm>
            <a:off x="10074799" y="67836"/>
            <a:ext cx="2039841" cy="1382232"/>
          </a:xfrm>
          <a:prstGeom prst="rect">
            <a:avLst/>
          </a:prstGeom>
        </p:spPr>
      </p:pic>
    </p:spTree>
    <p:extLst>
      <p:ext uri="{BB962C8B-B14F-4D97-AF65-F5344CB8AC3E}">
        <p14:creationId xmlns:p14="http://schemas.microsoft.com/office/powerpoint/2010/main" val="3394974629"/>
      </p:ext>
    </p:extLst>
  </p:cSld>
  <p:clrMapOvr>
    <a:masterClrMapping/>
  </p:clrMapOvr>
  <p:transition>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D6E006F8-13DF-44D3-BABF-B5073CE6F15A}" type="datetimeFigureOut">
              <a:rPr lang="tr-TR" smtClean="0"/>
              <a:t>17.05.2026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06A3F53-4EA2-45A9-9206-8DDBDB78140C}" type="slidenum">
              <a:rPr lang="tr-TR" smtClean="0"/>
              <a:t>‹#›</a:t>
            </a:fld>
            <a:endParaRPr lang="tr-TR"/>
          </a:p>
        </p:txBody>
      </p:sp>
      <p:pic>
        <p:nvPicPr>
          <p:cNvPr id="6" name="Resim 5">
            <a:extLst>
              <a:ext uri="{FF2B5EF4-FFF2-40B4-BE49-F238E27FC236}">
                <a16:creationId xmlns:a16="http://schemas.microsoft.com/office/drawing/2014/main" id="{C99A4146-F26F-FB30-61C7-8C0E18900DF7}"/>
              </a:ext>
            </a:extLst>
          </p:cNvPr>
          <p:cNvPicPr>
            <a:picLocks noChangeAspect="1"/>
          </p:cNvPicPr>
          <p:nvPr/>
        </p:nvPicPr>
        <p:blipFill>
          <a:blip r:embed="rId2"/>
          <a:srcRect l="21985" r="19969"/>
          <a:stretch/>
        </p:blipFill>
        <p:spPr>
          <a:xfrm>
            <a:off x="10074799" y="67836"/>
            <a:ext cx="2039841" cy="1382232"/>
          </a:xfrm>
          <a:prstGeom prst="rect">
            <a:avLst/>
          </a:prstGeom>
        </p:spPr>
      </p:pic>
    </p:spTree>
    <p:extLst>
      <p:ext uri="{BB962C8B-B14F-4D97-AF65-F5344CB8AC3E}">
        <p14:creationId xmlns:p14="http://schemas.microsoft.com/office/powerpoint/2010/main" val="202937708"/>
      </p:ext>
    </p:extLst>
  </p:cSld>
  <p:clrMapOvr>
    <a:masterClrMapping/>
  </p:clrMapOvr>
  <p:transition>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6E006F8-13DF-44D3-BABF-B5073CE6F15A}" type="datetimeFigureOut">
              <a:rPr lang="tr-TR" smtClean="0"/>
              <a:t>17.05.2026</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tr-TR"/>
          </a:p>
        </p:txBody>
      </p:sp>
      <p:sp>
        <p:nvSpPr>
          <p:cNvPr id="9" name="Slide Number Placeholder 8"/>
          <p:cNvSpPr>
            <a:spLocks noGrp="1"/>
          </p:cNvSpPr>
          <p:nvPr>
            <p:ph type="sldNum" sz="quarter" idx="12"/>
          </p:nvPr>
        </p:nvSpPr>
        <p:spPr/>
        <p:txBody>
          <a:bodyPr/>
          <a:lstStyle/>
          <a:p>
            <a:fld id="{B06A3F53-4EA2-45A9-9206-8DDBDB78140C}" type="slidenum">
              <a:rPr lang="tr-TR" smtClean="0"/>
              <a:t>‹#›</a:t>
            </a:fld>
            <a:endParaRPr lang="tr-TR"/>
          </a:p>
        </p:txBody>
      </p:sp>
      <p:pic>
        <p:nvPicPr>
          <p:cNvPr id="2" name="Resim 1">
            <a:extLst>
              <a:ext uri="{FF2B5EF4-FFF2-40B4-BE49-F238E27FC236}">
                <a16:creationId xmlns:a16="http://schemas.microsoft.com/office/drawing/2014/main" id="{188231CF-9012-9AEA-ACD7-594D5399717C}"/>
              </a:ext>
            </a:extLst>
          </p:cNvPr>
          <p:cNvPicPr>
            <a:picLocks noChangeAspect="1"/>
          </p:cNvPicPr>
          <p:nvPr/>
        </p:nvPicPr>
        <p:blipFill>
          <a:blip r:embed="rId2"/>
          <a:srcRect l="21985" r="19969"/>
          <a:stretch/>
        </p:blipFill>
        <p:spPr>
          <a:xfrm>
            <a:off x="10074799" y="67836"/>
            <a:ext cx="2039841" cy="1382232"/>
          </a:xfrm>
          <a:prstGeom prst="rect">
            <a:avLst/>
          </a:prstGeom>
        </p:spPr>
      </p:pic>
    </p:spTree>
    <p:extLst>
      <p:ext uri="{BB962C8B-B14F-4D97-AF65-F5344CB8AC3E}">
        <p14:creationId xmlns:p14="http://schemas.microsoft.com/office/powerpoint/2010/main" val="1000081877"/>
      </p:ext>
    </p:extLst>
  </p:cSld>
  <p:clrMapOvr>
    <a:masterClrMapping/>
  </p:clrMapOvr>
  <p:transition>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072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a:t>Asıl başlık stili için tıklatın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6E006F8-13DF-44D3-BABF-B5073CE6F15A}" type="datetimeFigureOut">
              <a:rPr lang="tr-TR" smtClean="0"/>
              <a:t>17.05.2026</a:t>
            </a:fld>
            <a:endParaRPr lang="tr-T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06A3F53-4EA2-45A9-9206-8DDBDB78140C}" type="slidenum">
              <a:rPr lang="tr-TR" smtClean="0"/>
              <a:t>‹#›</a:t>
            </a:fld>
            <a:endParaRPr lang="tr-TR"/>
          </a:p>
        </p:txBody>
      </p:sp>
      <p:pic>
        <p:nvPicPr>
          <p:cNvPr id="10" name="Resim 9">
            <a:extLst>
              <a:ext uri="{FF2B5EF4-FFF2-40B4-BE49-F238E27FC236}">
                <a16:creationId xmlns:a16="http://schemas.microsoft.com/office/drawing/2014/main" id="{5360F1F0-AE62-C1B5-9A33-66F6E3AB0EF3}"/>
              </a:ext>
            </a:extLst>
          </p:cNvPr>
          <p:cNvPicPr>
            <a:picLocks noChangeAspect="1"/>
          </p:cNvPicPr>
          <p:nvPr/>
        </p:nvPicPr>
        <p:blipFill>
          <a:blip r:embed="rId2"/>
          <a:srcRect l="21985" r="19969"/>
          <a:stretch/>
        </p:blipFill>
        <p:spPr>
          <a:xfrm>
            <a:off x="10074799" y="67836"/>
            <a:ext cx="2039841" cy="1382232"/>
          </a:xfrm>
          <a:prstGeom prst="rect">
            <a:avLst/>
          </a:prstGeom>
        </p:spPr>
      </p:pic>
    </p:spTree>
    <p:extLst>
      <p:ext uri="{BB962C8B-B14F-4D97-AF65-F5344CB8AC3E}">
        <p14:creationId xmlns:p14="http://schemas.microsoft.com/office/powerpoint/2010/main" val="1225734779"/>
      </p:ext>
    </p:extLst>
  </p:cSld>
  <p:clrMapOvr>
    <a:masterClrMapping/>
  </p:clrMapOvr>
  <p:transition>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D6E006F8-13DF-44D3-BABF-B5073CE6F15A}" type="datetimeFigureOut">
              <a:rPr lang="tr-TR" smtClean="0"/>
              <a:t>17.05.2026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06A3F53-4EA2-45A9-9206-8DDBDB78140C}" type="slidenum">
              <a:rPr lang="tr-TR" smtClean="0"/>
              <a:t>‹#›</a:t>
            </a:fld>
            <a:endParaRPr lang="tr-TR"/>
          </a:p>
        </p:txBody>
      </p:sp>
      <p:pic>
        <p:nvPicPr>
          <p:cNvPr id="10" name="Resim 9">
            <a:extLst>
              <a:ext uri="{FF2B5EF4-FFF2-40B4-BE49-F238E27FC236}">
                <a16:creationId xmlns:a16="http://schemas.microsoft.com/office/drawing/2014/main" id="{513C35DE-9068-73AF-2E15-FD20726B3F29}"/>
              </a:ext>
            </a:extLst>
          </p:cNvPr>
          <p:cNvPicPr>
            <a:picLocks noChangeAspect="1"/>
          </p:cNvPicPr>
          <p:nvPr/>
        </p:nvPicPr>
        <p:blipFill>
          <a:blip r:embed="rId3"/>
          <a:srcRect l="21985" r="19969"/>
          <a:stretch/>
        </p:blipFill>
        <p:spPr>
          <a:xfrm>
            <a:off x="10074799" y="67836"/>
            <a:ext cx="2039841" cy="1382232"/>
          </a:xfrm>
          <a:prstGeom prst="rect">
            <a:avLst/>
          </a:prstGeom>
        </p:spPr>
      </p:pic>
    </p:spTree>
    <p:extLst>
      <p:ext uri="{BB962C8B-B14F-4D97-AF65-F5344CB8AC3E}">
        <p14:creationId xmlns:p14="http://schemas.microsoft.com/office/powerpoint/2010/main" val="1639330497"/>
      </p:ext>
    </p:extLst>
  </p:cSld>
  <p:clrMapOvr>
    <a:masterClrMapping/>
  </p:clrMapOvr>
  <p:transition>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6E006F8-13DF-44D3-BABF-B5073CE6F15A}" type="datetimeFigureOut">
              <a:rPr lang="tr-TR" smtClean="0"/>
              <a:t>17.05.2026</a:t>
            </a:fld>
            <a:endParaRPr lang="tr-T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tr-T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06A3F53-4EA2-45A9-9206-8DDBDB78140C}" type="slidenum">
              <a:rPr lang="tr-TR" smtClean="0"/>
              <a:t>‹#›</a:t>
            </a:fld>
            <a:endParaRPr lang="tr-T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009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circle/>
  </p:transition>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1192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70586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263A697-B6D2-413C-A828-670B4DB2AE09}" type="datetimeFigureOut">
              <a:rPr kumimoji="0" lang="tr-TR"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17.05.2026</a:t>
            </a:fld>
            <a:endParaRPr kumimoji="0" lang="tr-TR"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676F515-80A5-400E-AEB3-F921016465E8}" type="slidenum">
              <a:rPr kumimoji="0" lang="tr-TR"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tr-TR"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51275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nss.nhs.scot/media/6560/2026-03-30-linen-guidance-v3.pdf" TargetMode="External"/><Relationship Id="rId2" Type="http://schemas.openxmlformats.org/officeDocument/2006/relationships/hyperlink" Target="https://www.cdc.gov/infection-control/hcp/environmental-control/laundry-bedding.html"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ctrTitle"/>
          </p:nvPr>
        </p:nvSpPr>
        <p:spPr>
          <a:xfrm>
            <a:off x="687567" y="347161"/>
            <a:ext cx="6094046" cy="3594053"/>
          </a:xfrm>
        </p:spPr>
        <p:txBody>
          <a:bodyPr vert="horz" lIns="91440" tIns="45720" rIns="91440" bIns="45720" rtlCol="0" anchor="b">
            <a:noAutofit/>
          </a:bodyPr>
          <a:lstStyle/>
          <a:p>
            <a:br>
              <a:rPr lang="en-US" sz="4400" b="1" dirty="0">
                <a:solidFill>
                  <a:schemeClr val="accent2">
                    <a:lumMod val="75000"/>
                  </a:schemeClr>
                </a:solidFill>
                <a:latin typeface="Didot" panose="02000503000000020003" pitchFamily="2" charset="-79"/>
                <a:cs typeface="Didot" panose="02000503000000020003" pitchFamily="2" charset="-79"/>
              </a:rPr>
            </a:br>
            <a:endParaRPr lang="en-US" sz="4400" dirty="0">
              <a:solidFill>
                <a:schemeClr val="bg2">
                  <a:lumMod val="50000"/>
                </a:schemeClr>
              </a:solidFill>
              <a:latin typeface="Calibri" panose="020F0502020204030204" pitchFamily="34" charset="0"/>
              <a:cs typeface="Calibri" panose="020F0502020204030204" pitchFamily="34" charset="0"/>
            </a:endParaRPr>
          </a:p>
        </p:txBody>
      </p:sp>
      <p:sp>
        <p:nvSpPr>
          <p:cNvPr id="4" name="Title 5">
            <a:extLst>
              <a:ext uri="{FF2B5EF4-FFF2-40B4-BE49-F238E27FC236}">
                <a16:creationId xmlns:a16="http://schemas.microsoft.com/office/drawing/2014/main" id="{3C70CE49-EF41-6FE0-7BFF-2C6B09782572}"/>
              </a:ext>
            </a:extLst>
          </p:cNvPr>
          <p:cNvSpPr txBox="1">
            <a:spLocks/>
          </p:cNvSpPr>
          <p:nvPr/>
        </p:nvSpPr>
        <p:spPr>
          <a:xfrm>
            <a:off x="1234345" y="2099188"/>
            <a:ext cx="8769792" cy="2659624"/>
          </a:xfrm>
          <a:prstGeom prst="rect">
            <a:avLst/>
          </a:prstGeom>
          <a:solidFill>
            <a:schemeClr val="accent5">
              <a:lumMod val="60000"/>
              <a:lumOff val="40000"/>
            </a:schemeClr>
          </a:solidFill>
          <a:ln>
            <a:solidFill>
              <a:schemeClr val="bg1"/>
            </a:solidFill>
          </a:ln>
          <a:scene3d>
            <a:camera prst="orthographicFront"/>
            <a:lightRig rig="threePt" dir="t"/>
          </a:scene3d>
          <a:sp3d>
            <a:bevelT w="508000" h="508000"/>
            <a:bevelB w="508000" h="508000"/>
          </a:sp3d>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r>
              <a:rPr lang="en-US" sz="5400" b="1" dirty="0">
                <a:solidFill>
                  <a:schemeClr val="bg1"/>
                </a:solidFill>
                <a:latin typeface="Calibri" panose="020F0502020204030204" pitchFamily="34" charset="0"/>
                <a:cs typeface="Calibri" panose="020F0502020204030204" pitchFamily="34" charset="0"/>
              </a:rPr>
              <a:t>HASTANEDE</a:t>
            </a:r>
            <a:r>
              <a:rPr lang="en-US" sz="5400" spc="-145" dirty="0">
                <a:solidFill>
                  <a:schemeClr val="bg1"/>
                </a:solidFill>
                <a:latin typeface="Calibri" panose="020F0502020204030204" pitchFamily="34" charset="0"/>
                <a:cs typeface="Calibri" panose="020F0502020204030204" pitchFamily="34" charset="0"/>
              </a:rPr>
              <a:t> </a:t>
            </a:r>
            <a:r>
              <a:rPr lang="en-US" sz="5400" b="1" dirty="0">
                <a:solidFill>
                  <a:schemeClr val="bg1"/>
                </a:solidFill>
                <a:latin typeface="Calibri" panose="020F0502020204030204" pitchFamily="34" charset="0"/>
                <a:cs typeface="Calibri" panose="020F0502020204030204" pitchFamily="34" charset="0"/>
              </a:rPr>
              <a:t>ÇAMAŞIRHANE</a:t>
            </a:r>
            <a:r>
              <a:rPr lang="en-US" sz="5400" spc="-140" dirty="0">
                <a:solidFill>
                  <a:schemeClr val="bg1"/>
                </a:solidFill>
                <a:latin typeface="Calibri" panose="020F0502020204030204" pitchFamily="34" charset="0"/>
                <a:cs typeface="Calibri" panose="020F0502020204030204" pitchFamily="34" charset="0"/>
              </a:rPr>
              <a:t> </a:t>
            </a:r>
            <a:r>
              <a:rPr lang="en-US" sz="5400" b="1" spc="-10" dirty="0">
                <a:solidFill>
                  <a:schemeClr val="bg1"/>
                </a:solidFill>
                <a:latin typeface="Calibri" panose="020F0502020204030204" pitchFamily="34" charset="0"/>
                <a:cs typeface="Calibri" panose="020F0502020204030204" pitchFamily="34" charset="0"/>
              </a:rPr>
              <a:t>H</a:t>
            </a:r>
            <a:r>
              <a:rPr lang="tr-TR" sz="5400" b="1" spc="-10" dirty="0">
                <a:solidFill>
                  <a:schemeClr val="bg1"/>
                </a:solidFill>
                <a:latin typeface="Calibri" panose="020F0502020204030204" pitchFamily="34" charset="0"/>
                <a:cs typeface="Calibri" panose="020F0502020204030204" pitchFamily="34" charset="0"/>
              </a:rPr>
              <a:t>İ</a:t>
            </a:r>
            <a:r>
              <a:rPr lang="en-US" sz="5400" b="1" spc="-10" dirty="0">
                <a:solidFill>
                  <a:schemeClr val="bg1"/>
                </a:solidFill>
                <a:latin typeface="Calibri" panose="020F0502020204030204" pitchFamily="34" charset="0"/>
                <a:cs typeface="Calibri" panose="020F0502020204030204" pitchFamily="34" charset="0"/>
              </a:rPr>
              <a:t>ZMETLER</a:t>
            </a:r>
            <a:r>
              <a:rPr lang="tr-TR" sz="5400" b="1" spc="-10" dirty="0">
                <a:solidFill>
                  <a:schemeClr val="bg1"/>
                </a:solidFill>
                <a:latin typeface="Calibri" panose="020F0502020204030204" pitchFamily="34" charset="0"/>
                <a:cs typeface="Calibri" panose="020F0502020204030204" pitchFamily="34" charset="0"/>
              </a:rPr>
              <a:t>İ</a:t>
            </a:r>
            <a:r>
              <a:rPr lang="en-US" sz="5400" spc="-10" dirty="0">
                <a:solidFill>
                  <a:schemeClr val="bg1"/>
                </a:solidFill>
                <a:latin typeface="Calibri" panose="020F0502020204030204" pitchFamily="34" charset="0"/>
                <a:cs typeface="Calibri" panose="020F0502020204030204" pitchFamily="34" charset="0"/>
              </a:rPr>
              <a:t> </a:t>
            </a:r>
            <a:r>
              <a:rPr lang="en-US" sz="5400" b="1" dirty="0">
                <a:solidFill>
                  <a:schemeClr val="bg1"/>
                </a:solidFill>
                <a:latin typeface="Calibri" panose="020F0502020204030204" pitchFamily="34" charset="0"/>
                <a:cs typeface="Calibri" panose="020F0502020204030204" pitchFamily="34" charset="0"/>
              </a:rPr>
              <a:t>NASIL</a:t>
            </a:r>
            <a:r>
              <a:rPr lang="en-US" sz="5400" spc="30" dirty="0">
                <a:solidFill>
                  <a:schemeClr val="bg1"/>
                </a:solidFill>
                <a:latin typeface="Calibri" panose="020F0502020204030204" pitchFamily="34" charset="0"/>
                <a:cs typeface="Calibri" panose="020F0502020204030204" pitchFamily="34" charset="0"/>
              </a:rPr>
              <a:t> </a:t>
            </a:r>
            <a:r>
              <a:rPr lang="en-US" sz="5400" b="1" spc="-10" dirty="0">
                <a:solidFill>
                  <a:schemeClr val="bg1"/>
                </a:solidFill>
                <a:latin typeface="Calibri" panose="020F0502020204030204" pitchFamily="34" charset="0"/>
                <a:cs typeface="Calibri" panose="020F0502020204030204" pitchFamily="34" charset="0"/>
              </a:rPr>
              <a:t>OLMALI?</a:t>
            </a:r>
            <a:endParaRPr lang="tr-TR" sz="5400" b="1" spc="-10" dirty="0">
              <a:solidFill>
                <a:schemeClr val="bg1"/>
              </a:solidFill>
              <a:latin typeface="Calibri" panose="020F0502020204030204" pitchFamily="34" charset="0"/>
              <a:cs typeface="Calibri" panose="020F0502020204030204" pitchFamily="34" charset="0"/>
            </a:endParaRPr>
          </a:p>
          <a:p>
            <a:pPr algn="ctr"/>
            <a:endParaRPr lang="en-GB" sz="5400" b="1" dirty="0">
              <a:solidFill>
                <a:schemeClr val="bg1"/>
              </a:solidFill>
              <a:latin typeface="+mn-lt"/>
            </a:endParaRPr>
          </a:p>
        </p:txBody>
      </p:sp>
      <p:sp>
        <p:nvSpPr>
          <p:cNvPr id="6" name="Metin kutusu 5">
            <a:extLst>
              <a:ext uri="{FF2B5EF4-FFF2-40B4-BE49-F238E27FC236}">
                <a16:creationId xmlns:a16="http://schemas.microsoft.com/office/drawing/2014/main" id="{C13979C4-F4E1-4E9A-C9B0-E731CD0C0AAD}"/>
              </a:ext>
            </a:extLst>
          </p:cNvPr>
          <p:cNvSpPr txBox="1"/>
          <p:nvPr/>
        </p:nvSpPr>
        <p:spPr>
          <a:xfrm>
            <a:off x="687567" y="6488668"/>
            <a:ext cx="9673189" cy="369332"/>
          </a:xfrm>
          <a:prstGeom prst="rect">
            <a:avLst/>
          </a:prstGeom>
          <a:noFill/>
        </p:spPr>
        <p:txBody>
          <a:bodyPr wrap="square">
            <a:spAutoFit/>
          </a:bodyPr>
          <a:lstStyle/>
          <a:p>
            <a:r>
              <a:rPr lang="tr-TR" b="1" i="1" dirty="0">
                <a:solidFill>
                  <a:schemeClr val="bg1"/>
                </a:solidFill>
              </a:rPr>
              <a:t>Versiyon 1-Hazırlan: Tülay Orhan Kuloğlu-</a:t>
            </a:r>
            <a:r>
              <a:rPr lang="tr-TR" b="1" i="1" noProof="0" dirty="0">
                <a:solidFill>
                  <a:schemeClr val="bg1"/>
                </a:solidFill>
              </a:rPr>
              <a:t>Mayıs 2026</a:t>
            </a:r>
            <a:endParaRPr lang="tr-TR" b="1" i="1" dirty="0">
              <a:solidFill>
                <a:schemeClr val="bg1"/>
              </a:solidFill>
            </a:endParaRPr>
          </a:p>
        </p:txBody>
      </p:sp>
    </p:spTree>
    <p:extLst>
      <p:ext uri="{BB962C8B-B14F-4D97-AF65-F5344CB8AC3E}">
        <p14:creationId xmlns:p14="http://schemas.microsoft.com/office/powerpoint/2010/main" val="1797421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F7D2C-BEE3-5743-8228-D42F600B45A6}"/>
              </a:ext>
            </a:extLst>
          </p:cNvPr>
          <p:cNvSpPr>
            <a:spLocks noGrp="1"/>
          </p:cNvSpPr>
          <p:nvPr>
            <p:ph idx="1"/>
          </p:nvPr>
        </p:nvSpPr>
        <p:spPr>
          <a:xfrm>
            <a:off x="2074666" y="1925515"/>
            <a:ext cx="2752311" cy="3982788"/>
          </a:xfrm>
          <a:solidFill>
            <a:schemeClr val="accent2"/>
          </a:solidFill>
        </p:spPr>
        <p:txBody>
          <a:bodyPr>
            <a:normAutofit/>
          </a:bodyPr>
          <a:lstStyle/>
          <a:p>
            <a:pPr marL="0" indent="0" algn="r">
              <a:buNone/>
            </a:pPr>
            <a:endParaRPr lang="en-TR" dirty="0">
              <a:solidFill>
                <a:schemeClr val="bg1"/>
              </a:solidFill>
            </a:endParaRPr>
          </a:p>
          <a:p>
            <a:pPr marL="0" indent="0" algn="r">
              <a:buNone/>
            </a:pPr>
            <a:endParaRPr lang="en-TR" dirty="0">
              <a:solidFill>
                <a:schemeClr val="bg1"/>
              </a:solidFill>
            </a:endParaRPr>
          </a:p>
          <a:p>
            <a:pPr marL="0" indent="0" algn="ctr">
              <a:buNone/>
            </a:pPr>
            <a:r>
              <a:rPr lang="en-TR" sz="3000" b="1" dirty="0">
                <a:solidFill>
                  <a:schemeClr val="bg1"/>
                </a:solidFill>
              </a:rPr>
              <a:t>Çamaşırhane </a:t>
            </a:r>
          </a:p>
          <a:p>
            <a:pPr marL="0" indent="0" algn="ctr">
              <a:buNone/>
            </a:pPr>
            <a:r>
              <a:rPr lang="en-TR" sz="3000" b="1" dirty="0">
                <a:solidFill>
                  <a:schemeClr val="bg1"/>
                </a:solidFill>
              </a:rPr>
              <a:t>ile İlgili</a:t>
            </a:r>
          </a:p>
          <a:p>
            <a:pPr marL="0" indent="0" algn="ctr">
              <a:buNone/>
            </a:pPr>
            <a:r>
              <a:rPr lang="en-TR" sz="3000" b="1" dirty="0">
                <a:solidFill>
                  <a:schemeClr val="bg1"/>
                </a:solidFill>
              </a:rPr>
              <a:t>Mevzuat ve  </a:t>
            </a:r>
          </a:p>
          <a:p>
            <a:pPr marL="0" indent="0" algn="ctr">
              <a:buNone/>
            </a:pPr>
            <a:r>
              <a:rPr lang="en-TR" sz="3000" b="1" dirty="0">
                <a:solidFill>
                  <a:schemeClr val="bg1"/>
                </a:solidFill>
              </a:rPr>
              <a:t>Standartlar</a:t>
            </a:r>
          </a:p>
        </p:txBody>
      </p:sp>
      <p:pic>
        <p:nvPicPr>
          <p:cNvPr id="6" name="Picture 2" descr="Yeşil çamaşırhane">
            <a:extLst>
              <a:ext uri="{FF2B5EF4-FFF2-40B4-BE49-F238E27FC236}">
                <a16:creationId xmlns:a16="http://schemas.microsoft.com/office/drawing/2014/main" id="{2EAC1E2B-FCDD-DA42-A114-495A4AB838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96"/>
          <a:stretch/>
        </p:blipFill>
        <p:spPr bwMode="auto">
          <a:xfrm>
            <a:off x="5182747" y="1925515"/>
            <a:ext cx="5009321" cy="396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326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p:cNvPicPr>
            <a:picLocks noChangeAspect="1"/>
          </p:cNvPicPr>
          <p:nvPr/>
        </p:nvPicPr>
        <p:blipFill rotWithShape="1">
          <a:blip r:embed="rId2"/>
          <a:srcRect r="30316"/>
          <a:stretch/>
        </p:blipFill>
        <p:spPr>
          <a:xfrm>
            <a:off x="1032011" y="2048952"/>
            <a:ext cx="10233284" cy="2631905"/>
          </a:xfrm>
          <a:prstGeom prst="rect">
            <a:avLst/>
          </a:prstGeom>
        </p:spPr>
      </p:pic>
      <p:sp>
        <p:nvSpPr>
          <p:cNvPr id="3" name="TextBox 2">
            <a:extLst>
              <a:ext uri="{FF2B5EF4-FFF2-40B4-BE49-F238E27FC236}">
                <a16:creationId xmlns:a16="http://schemas.microsoft.com/office/drawing/2014/main" id="{270BDC82-CD65-D643-A061-34B1837A30BC}"/>
              </a:ext>
            </a:extLst>
          </p:cNvPr>
          <p:cNvSpPr txBox="1"/>
          <p:nvPr/>
        </p:nvSpPr>
        <p:spPr>
          <a:xfrm>
            <a:off x="1032011" y="4680857"/>
            <a:ext cx="10233284" cy="1292662"/>
          </a:xfrm>
          <a:prstGeom prst="rect">
            <a:avLst/>
          </a:prstGeom>
          <a:solidFill>
            <a:schemeClr val="accent5">
              <a:lumMod val="20000"/>
              <a:lumOff val="80000"/>
            </a:schemeClr>
          </a:solidFill>
        </p:spPr>
        <p:txBody>
          <a:bodyPr wrap="square" rtlCol="0">
            <a:spAutoFit/>
          </a:bodyPr>
          <a:lstStyle/>
          <a:p>
            <a:r>
              <a:rPr lang="en-TR" sz="2600" dirty="0">
                <a:solidFill>
                  <a:schemeClr val="bg2">
                    <a:lumMod val="25000"/>
                  </a:schemeClr>
                </a:solidFill>
              </a:rPr>
              <a:t>1983 yılında Resmi gazetede yayınlanan yönetmel</a:t>
            </a:r>
            <a:r>
              <a:rPr lang="tr-TR" sz="2600" dirty="0" err="1">
                <a:solidFill>
                  <a:schemeClr val="bg2">
                    <a:lumMod val="25000"/>
                  </a:schemeClr>
                </a:solidFill>
              </a:rPr>
              <a:t>ikte</a:t>
            </a:r>
            <a:r>
              <a:rPr lang="en-TR" sz="2600" dirty="0">
                <a:solidFill>
                  <a:schemeClr val="bg2">
                    <a:lumMod val="25000"/>
                  </a:schemeClr>
                </a:solidFill>
              </a:rPr>
              <a:t> tekstillerin temizlik basamakları ve görev tanımları yapılmış, enfeksiyon kontrol önerilerine değinilmiştir</a:t>
            </a:r>
          </a:p>
        </p:txBody>
      </p:sp>
      <p:sp>
        <p:nvSpPr>
          <p:cNvPr id="2" name="Metin kutusu 1">
            <a:extLst>
              <a:ext uri="{FF2B5EF4-FFF2-40B4-BE49-F238E27FC236}">
                <a16:creationId xmlns:a16="http://schemas.microsoft.com/office/drawing/2014/main" id="{751D5CF8-F112-417B-97D4-ECF0A891B33E}"/>
              </a:ext>
            </a:extLst>
          </p:cNvPr>
          <p:cNvSpPr txBox="1"/>
          <p:nvPr/>
        </p:nvSpPr>
        <p:spPr>
          <a:xfrm>
            <a:off x="1313143" y="462479"/>
            <a:ext cx="9453143" cy="1446550"/>
          </a:xfrm>
          <a:prstGeom prst="rect">
            <a:avLst/>
          </a:prstGeom>
          <a:noFill/>
        </p:spPr>
        <p:txBody>
          <a:bodyPr wrap="square" rtlCol="0">
            <a:spAutoFit/>
          </a:bodyPr>
          <a:lstStyle/>
          <a:p>
            <a:pPr algn="ctr"/>
            <a:r>
              <a:rPr lang="tr-TR" sz="4400" b="1" dirty="0"/>
              <a:t>Yataklı Tedavi Kurumları </a:t>
            </a:r>
          </a:p>
          <a:p>
            <a:pPr algn="ctr"/>
            <a:r>
              <a:rPr lang="tr-TR" sz="4400" b="1" dirty="0"/>
              <a:t>İşletme Yönetmeliği</a:t>
            </a:r>
          </a:p>
        </p:txBody>
      </p:sp>
    </p:spTree>
    <p:extLst>
      <p:ext uri="{BB962C8B-B14F-4D97-AF65-F5344CB8AC3E}">
        <p14:creationId xmlns:p14="http://schemas.microsoft.com/office/powerpoint/2010/main" val="3313863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6C6DC12-A825-0E4D-A989-D9589BE32B32}"/>
              </a:ext>
            </a:extLst>
          </p:cNvPr>
          <p:cNvCxnSpPr>
            <a:cxnSpLocks/>
          </p:cNvCxnSpPr>
          <p:nvPr/>
        </p:nvCxnSpPr>
        <p:spPr>
          <a:xfrm>
            <a:off x="2743199" y="5358972"/>
            <a:ext cx="1143001"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1D33ABD7-813D-9042-9B54-4714E45601C5}"/>
              </a:ext>
            </a:extLst>
          </p:cNvPr>
          <p:cNvSpPr txBox="1"/>
          <p:nvPr/>
        </p:nvSpPr>
        <p:spPr>
          <a:xfrm>
            <a:off x="1100103" y="351064"/>
            <a:ext cx="7448194" cy="1446550"/>
          </a:xfrm>
          <a:prstGeom prst="rect">
            <a:avLst/>
          </a:prstGeom>
          <a:noFill/>
        </p:spPr>
        <p:txBody>
          <a:bodyPr wrap="none" rtlCol="0">
            <a:spAutoFit/>
          </a:bodyPr>
          <a:lstStyle/>
          <a:p>
            <a:r>
              <a:rPr lang="en-TR" sz="4400" b="1" dirty="0"/>
              <a:t>Yataklı Tedavi Kurumları </a:t>
            </a:r>
          </a:p>
          <a:p>
            <a:r>
              <a:rPr lang="en-TR" sz="4400" b="1" dirty="0"/>
              <a:t>Enfeksiyon Kontrol Yönetmeliği</a:t>
            </a:r>
          </a:p>
        </p:txBody>
      </p:sp>
      <p:pic>
        <p:nvPicPr>
          <p:cNvPr id="7" name="Resim 6">
            <a:extLst>
              <a:ext uri="{FF2B5EF4-FFF2-40B4-BE49-F238E27FC236}">
                <a16:creationId xmlns:a16="http://schemas.microsoft.com/office/drawing/2014/main" id="{FB36E173-2CEC-D478-A32C-BE1A345B5BFD}"/>
              </a:ext>
            </a:extLst>
          </p:cNvPr>
          <p:cNvPicPr>
            <a:picLocks noChangeAspect="1"/>
          </p:cNvPicPr>
          <p:nvPr/>
        </p:nvPicPr>
        <p:blipFill>
          <a:blip r:embed="rId2"/>
          <a:stretch>
            <a:fillRect/>
          </a:stretch>
        </p:blipFill>
        <p:spPr>
          <a:xfrm>
            <a:off x="1436985" y="2008878"/>
            <a:ext cx="5715294" cy="1073205"/>
          </a:xfrm>
          <a:prstGeom prst="rect">
            <a:avLst/>
          </a:prstGeom>
        </p:spPr>
      </p:pic>
      <p:pic>
        <p:nvPicPr>
          <p:cNvPr id="12" name="Resim 11">
            <a:extLst>
              <a:ext uri="{FF2B5EF4-FFF2-40B4-BE49-F238E27FC236}">
                <a16:creationId xmlns:a16="http://schemas.microsoft.com/office/drawing/2014/main" id="{86FD1626-67CA-D3CD-278F-9274270F1EBB}"/>
              </a:ext>
            </a:extLst>
          </p:cNvPr>
          <p:cNvPicPr>
            <a:picLocks noChangeAspect="1"/>
          </p:cNvPicPr>
          <p:nvPr/>
        </p:nvPicPr>
        <p:blipFill>
          <a:blip r:embed="rId3"/>
          <a:stretch>
            <a:fillRect/>
          </a:stretch>
        </p:blipFill>
        <p:spPr>
          <a:xfrm>
            <a:off x="1436985" y="3490153"/>
            <a:ext cx="5677192" cy="285765"/>
          </a:xfrm>
          <a:prstGeom prst="rect">
            <a:avLst/>
          </a:prstGeom>
        </p:spPr>
      </p:pic>
      <p:pic>
        <p:nvPicPr>
          <p:cNvPr id="14" name="Resim 13">
            <a:extLst>
              <a:ext uri="{FF2B5EF4-FFF2-40B4-BE49-F238E27FC236}">
                <a16:creationId xmlns:a16="http://schemas.microsoft.com/office/drawing/2014/main" id="{959A9E0B-F5AA-8A10-DBF7-27821E2EC13D}"/>
              </a:ext>
            </a:extLst>
          </p:cNvPr>
          <p:cNvPicPr>
            <a:picLocks noChangeAspect="1"/>
          </p:cNvPicPr>
          <p:nvPr/>
        </p:nvPicPr>
        <p:blipFill>
          <a:blip r:embed="rId4"/>
          <a:stretch>
            <a:fillRect/>
          </a:stretch>
        </p:blipFill>
        <p:spPr>
          <a:xfrm>
            <a:off x="2948656" y="4167102"/>
            <a:ext cx="5524784" cy="463574"/>
          </a:xfrm>
          <a:prstGeom prst="rect">
            <a:avLst/>
          </a:prstGeom>
        </p:spPr>
      </p:pic>
      <p:pic>
        <p:nvPicPr>
          <p:cNvPr id="16" name="Resim 15">
            <a:extLst>
              <a:ext uri="{FF2B5EF4-FFF2-40B4-BE49-F238E27FC236}">
                <a16:creationId xmlns:a16="http://schemas.microsoft.com/office/drawing/2014/main" id="{508FA5DA-E23B-57BD-529B-956F65752650}"/>
              </a:ext>
            </a:extLst>
          </p:cNvPr>
          <p:cNvPicPr>
            <a:picLocks noChangeAspect="1"/>
          </p:cNvPicPr>
          <p:nvPr/>
        </p:nvPicPr>
        <p:blipFill>
          <a:blip r:embed="rId5"/>
          <a:stretch>
            <a:fillRect/>
          </a:stretch>
        </p:blipFill>
        <p:spPr>
          <a:xfrm>
            <a:off x="5707873" y="5060506"/>
            <a:ext cx="5531134" cy="596931"/>
          </a:xfrm>
          <a:prstGeom prst="rect">
            <a:avLst/>
          </a:prstGeom>
        </p:spPr>
      </p:pic>
      <p:sp>
        <p:nvSpPr>
          <p:cNvPr id="17" name="Rectangle 1">
            <a:extLst>
              <a:ext uri="{FF2B5EF4-FFF2-40B4-BE49-F238E27FC236}">
                <a16:creationId xmlns:a16="http://schemas.microsoft.com/office/drawing/2014/main" id="{B77A3FF6-B9E1-D9D3-13EB-72A789A10786}"/>
              </a:ext>
            </a:extLst>
          </p:cNvPr>
          <p:cNvSpPr>
            <a:spLocks noChangeArrowheads="1"/>
          </p:cNvSpPr>
          <p:nvPr/>
        </p:nvSpPr>
        <p:spPr bwMode="auto">
          <a:xfrm>
            <a:off x="5143007" y="4629309"/>
            <a:ext cx="40295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587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58775" algn="just" defTabSz="914400" rtl="0" eaLnBrk="0" fontAlgn="base" latinLnBrk="0" hangingPunct="0">
              <a:lnSpc>
                <a:spcPct val="100000"/>
              </a:lnSpc>
              <a:spcBef>
                <a:spcPct val="0"/>
              </a:spcBef>
              <a:spcAft>
                <a:spcPct val="0"/>
              </a:spcAft>
              <a:buClrTx/>
              <a:buSzTx/>
              <a:buFontTx/>
              <a:buNone/>
              <a:tabLst/>
            </a:pPr>
            <a:r>
              <a:rPr kumimoji="0" lang="tr-TR" altLang="tr-TR" sz="9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Enfeksiyon kontrol hemşiresinin görevleri</a:t>
            </a:r>
            <a:endParaRPr kumimoji="0" lang="tr-TR" altLang="tr-TR" sz="800" b="0" i="0" u="none" strike="noStrike" cap="none" normalizeH="0" baseline="0">
              <a:ln>
                <a:noFill/>
              </a:ln>
              <a:solidFill>
                <a:schemeClr val="tx1"/>
              </a:solidFill>
              <a:effectLst/>
            </a:endParaRPr>
          </a:p>
          <a:p>
            <a:pPr marL="0" marR="0" lvl="0" indent="358775" algn="just" defTabSz="914400" rtl="0" eaLnBrk="0" fontAlgn="base" latinLnBrk="0" hangingPunct="0">
              <a:lnSpc>
                <a:spcPct val="100000"/>
              </a:lnSpc>
              <a:spcBef>
                <a:spcPct val="0"/>
              </a:spcBef>
              <a:spcAft>
                <a:spcPct val="0"/>
              </a:spcAft>
              <a:buClrTx/>
              <a:buSzTx/>
              <a:buFontTx/>
              <a:buNone/>
              <a:tabLst/>
            </a:pPr>
            <a:r>
              <a:rPr kumimoji="0" lang="tr-TR" altLang="tr-TR" sz="9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MADDE 13-</a:t>
            </a:r>
            <a:endParaRPr kumimoji="0" lang="tr-TR" altLang="tr-TR" sz="1800" b="0" i="0" u="none" strike="noStrike" cap="none" normalizeH="0" baseline="0">
              <a:ln>
                <a:noFill/>
              </a:ln>
              <a:solidFill>
                <a:schemeClr val="tx1"/>
              </a:solidFill>
              <a:effectLst/>
              <a:latin typeface="Arial" panose="020B0604020202020204" pitchFamily="34" charset="0"/>
            </a:endParaRPr>
          </a:p>
        </p:txBody>
      </p:sp>
      <p:sp>
        <p:nvSpPr>
          <p:cNvPr id="18" name="Rectangle 2">
            <a:extLst>
              <a:ext uri="{FF2B5EF4-FFF2-40B4-BE49-F238E27FC236}">
                <a16:creationId xmlns:a16="http://schemas.microsoft.com/office/drawing/2014/main" id="{F40511CA-D22D-A54A-3A40-3FEBEAD60FCF}"/>
              </a:ext>
            </a:extLst>
          </p:cNvPr>
          <p:cNvSpPr>
            <a:spLocks noChangeArrowheads="1"/>
          </p:cNvSpPr>
          <p:nvPr/>
        </p:nvSpPr>
        <p:spPr bwMode="auto">
          <a:xfrm>
            <a:off x="994099" y="3058957"/>
            <a:ext cx="3498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587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58775" algn="just" defTabSz="914400" rtl="0" eaLnBrk="0" fontAlgn="base" latinLnBrk="0" hangingPunct="0">
              <a:lnSpc>
                <a:spcPct val="100000"/>
              </a:lnSpc>
              <a:spcBef>
                <a:spcPct val="0"/>
              </a:spcBef>
              <a:spcAft>
                <a:spcPct val="0"/>
              </a:spcAft>
              <a:buClrTx/>
              <a:buSzTx/>
              <a:buFontTx/>
              <a:buNone/>
              <a:tabLst/>
            </a:pPr>
            <a:r>
              <a:rPr kumimoji="0" lang="tr-TR" altLang="tr-TR" sz="9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Enfeksiyon kontrol komitesinin görev ve yetkileri</a:t>
            </a:r>
            <a:endParaRPr kumimoji="0" lang="tr-TR" altLang="tr-TR" sz="800" b="0" i="0" u="none" strike="noStrike" cap="none" normalizeH="0" baseline="0">
              <a:ln>
                <a:noFill/>
              </a:ln>
              <a:solidFill>
                <a:schemeClr val="tx1"/>
              </a:solidFill>
              <a:effectLst/>
            </a:endParaRPr>
          </a:p>
          <a:p>
            <a:pPr marL="0" marR="0" lvl="0" indent="358775" algn="just" defTabSz="914400" rtl="0" eaLnBrk="0" fontAlgn="base" latinLnBrk="0" hangingPunct="0">
              <a:lnSpc>
                <a:spcPct val="100000"/>
              </a:lnSpc>
              <a:spcBef>
                <a:spcPct val="0"/>
              </a:spcBef>
              <a:spcAft>
                <a:spcPct val="0"/>
              </a:spcAft>
              <a:buClrTx/>
              <a:buSzTx/>
              <a:buFontTx/>
              <a:buNone/>
              <a:tabLst/>
            </a:pPr>
            <a:r>
              <a:rPr kumimoji="0" lang="tr-TR" altLang="tr-TR" sz="9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MADDE 6-</a:t>
            </a:r>
            <a:endParaRPr kumimoji="0" lang="tr-TR" altLang="tr-TR" sz="1800" b="0" i="0" u="none" strike="noStrike" cap="none" normalizeH="0" baseline="0">
              <a:ln>
                <a:noFill/>
              </a:ln>
              <a:solidFill>
                <a:schemeClr val="tx1"/>
              </a:solidFill>
              <a:effectLst/>
              <a:latin typeface="Arial" panose="020B0604020202020204" pitchFamily="34" charset="0"/>
            </a:endParaRPr>
          </a:p>
        </p:txBody>
      </p:sp>
      <p:sp>
        <p:nvSpPr>
          <p:cNvPr id="19" name="Rectangle 3">
            <a:extLst>
              <a:ext uri="{FF2B5EF4-FFF2-40B4-BE49-F238E27FC236}">
                <a16:creationId xmlns:a16="http://schemas.microsoft.com/office/drawing/2014/main" id="{7F6A42B2-ED80-A0DE-276B-91220B78D9AD}"/>
              </a:ext>
            </a:extLst>
          </p:cNvPr>
          <p:cNvSpPr>
            <a:spLocks noChangeArrowheads="1"/>
          </p:cNvSpPr>
          <p:nvPr/>
        </p:nvSpPr>
        <p:spPr bwMode="auto">
          <a:xfrm>
            <a:off x="2526481" y="3836359"/>
            <a:ext cx="3498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587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58775" algn="just" defTabSz="914400" rtl="0" eaLnBrk="0" fontAlgn="base" latinLnBrk="0" hangingPunct="0">
              <a:lnSpc>
                <a:spcPct val="100000"/>
              </a:lnSpc>
              <a:spcBef>
                <a:spcPct val="0"/>
              </a:spcBef>
              <a:spcAft>
                <a:spcPct val="0"/>
              </a:spcAft>
              <a:buClrTx/>
              <a:buSzTx/>
              <a:buFontTx/>
              <a:buNone/>
              <a:tabLst/>
            </a:pPr>
            <a:r>
              <a:rPr kumimoji="0" lang="tr-TR" altLang="tr-TR" sz="9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Enfeksiyon kontrol ekibi</a:t>
            </a:r>
            <a:endParaRPr kumimoji="0" lang="tr-TR" altLang="tr-TR" sz="800" b="0" i="0" u="none" strike="noStrike" cap="none" normalizeH="0" baseline="0" dirty="0">
              <a:ln>
                <a:noFill/>
              </a:ln>
              <a:solidFill>
                <a:schemeClr val="tx1"/>
              </a:solidFill>
              <a:effectLst/>
            </a:endParaRPr>
          </a:p>
          <a:p>
            <a:pPr marL="0" marR="0" lvl="0" indent="358775" algn="just" defTabSz="914400" rtl="0" eaLnBrk="0" fontAlgn="base" latinLnBrk="0" hangingPunct="0">
              <a:lnSpc>
                <a:spcPct val="100000"/>
              </a:lnSpc>
              <a:spcBef>
                <a:spcPct val="0"/>
              </a:spcBef>
              <a:spcAft>
                <a:spcPct val="0"/>
              </a:spcAft>
              <a:buClrTx/>
              <a:buSzTx/>
              <a:buFontTx/>
              <a:buNone/>
              <a:tabLst/>
            </a:pPr>
            <a:r>
              <a:rPr kumimoji="0" lang="tr-TR" altLang="tr-TR" sz="9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MADDE 9- </a:t>
            </a: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42379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33F2889-3752-494D-8BFE-ABA27ABBED22}"/>
              </a:ext>
            </a:extLst>
          </p:cNvPr>
          <p:cNvSpPr txBox="1"/>
          <p:nvPr/>
        </p:nvSpPr>
        <p:spPr>
          <a:xfrm>
            <a:off x="7821387" y="2696151"/>
            <a:ext cx="4151567" cy="3737946"/>
          </a:xfrm>
          <a:prstGeom prst="rect">
            <a:avLst/>
          </a:prstGeom>
          <a:solidFill>
            <a:schemeClr val="accent4">
              <a:lumMod val="20000"/>
              <a:lumOff val="80000"/>
            </a:schemeClr>
          </a:solidFill>
        </p:spPr>
        <p:txBody>
          <a:bodyPr wrap="square">
            <a:spAutoFit/>
          </a:bodyPr>
          <a:lstStyle/>
          <a:p>
            <a:pPr marL="285750" indent="-285750">
              <a:lnSpc>
                <a:spcPct val="150000"/>
              </a:lnSpc>
              <a:buFont typeface="Arial" panose="020B0604020202020204" pitchFamily="34" charset="0"/>
              <a:buChar char="•"/>
            </a:pPr>
            <a:r>
              <a:rPr lang="en-US" sz="2000" dirty="0" err="1">
                <a:solidFill>
                  <a:srgbClr val="000000"/>
                </a:solidFill>
              </a:rPr>
              <a:t>S</a:t>
            </a:r>
            <a:r>
              <a:rPr lang="en-US" sz="2000" b="0" i="0" u="none" strike="noStrike" dirty="0" err="1">
                <a:solidFill>
                  <a:srgbClr val="000000"/>
                </a:solidFill>
                <a:effectLst/>
              </a:rPr>
              <a:t>ağlık</a:t>
            </a:r>
            <a:r>
              <a:rPr lang="en-US" sz="2000" b="0" i="0" u="none" strike="noStrike" dirty="0">
                <a:solidFill>
                  <a:srgbClr val="000000"/>
                </a:solidFill>
                <a:effectLst/>
              </a:rPr>
              <a:t> </a:t>
            </a:r>
            <a:r>
              <a:rPr lang="en-US" sz="2000" b="0" i="0" u="none" strike="noStrike" dirty="0" err="1">
                <a:solidFill>
                  <a:srgbClr val="000000"/>
                </a:solidFill>
                <a:effectLst/>
              </a:rPr>
              <a:t>yapılarının</a:t>
            </a:r>
            <a:r>
              <a:rPr lang="en-US" sz="2000" b="0" i="0" u="none" strike="noStrike" dirty="0">
                <a:solidFill>
                  <a:srgbClr val="000000"/>
                </a:solidFill>
                <a:effectLst/>
              </a:rPr>
              <a:t> </a:t>
            </a:r>
            <a:r>
              <a:rPr lang="en-US" sz="2000" b="0" i="0" u="none" strike="noStrike" dirty="0" err="1">
                <a:solidFill>
                  <a:srgbClr val="000000"/>
                </a:solidFill>
                <a:effectLst/>
              </a:rPr>
              <a:t>tasarım</a:t>
            </a:r>
            <a:r>
              <a:rPr lang="en-US" sz="2000" b="0" i="0" u="none" strike="noStrike" dirty="0">
                <a:solidFill>
                  <a:srgbClr val="000000"/>
                </a:solidFill>
                <a:effectLst/>
              </a:rPr>
              <a:t> </a:t>
            </a:r>
            <a:r>
              <a:rPr lang="en-US" sz="2000" b="0" i="0" u="none" strike="noStrike" dirty="0" err="1">
                <a:solidFill>
                  <a:srgbClr val="000000"/>
                </a:solidFill>
                <a:effectLst/>
              </a:rPr>
              <a:t>ve</a:t>
            </a:r>
            <a:r>
              <a:rPr lang="en-US" sz="2000" b="0" i="0" u="none" strike="noStrike" dirty="0">
                <a:solidFill>
                  <a:srgbClr val="000000"/>
                </a:solidFill>
                <a:effectLst/>
              </a:rPr>
              <a:t> </a:t>
            </a:r>
            <a:r>
              <a:rPr lang="en-US" sz="2000" b="0" i="0" u="none" strike="noStrike" dirty="0" err="1">
                <a:solidFill>
                  <a:srgbClr val="000000"/>
                </a:solidFill>
                <a:effectLst/>
              </a:rPr>
              <a:t>inşasına</a:t>
            </a:r>
            <a:r>
              <a:rPr lang="en-US" sz="2000" b="0" i="0" u="none" strike="noStrike" dirty="0">
                <a:solidFill>
                  <a:srgbClr val="000000"/>
                </a:solidFill>
                <a:effectLst/>
              </a:rPr>
              <a:t> </a:t>
            </a:r>
            <a:r>
              <a:rPr lang="en-US" sz="2000" b="0" i="0" u="none" strike="noStrike" dirty="0" err="1">
                <a:solidFill>
                  <a:srgbClr val="000000"/>
                </a:solidFill>
                <a:effectLst/>
              </a:rPr>
              <a:t>yönelik</a:t>
            </a:r>
            <a:r>
              <a:rPr lang="en-US" sz="2000" b="0" i="0" u="none" strike="noStrike" dirty="0">
                <a:solidFill>
                  <a:srgbClr val="000000"/>
                </a:solidFill>
                <a:effectLst/>
              </a:rPr>
              <a:t> </a:t>
            </a:r>
            <a:r>
              <a:rPr lang="en-US" sz="2000" b="1" i="0" u="none" strike="noStrike" dirty="0" err="1">
                <a:solidFill>
                  <a:srgbClr val="000000"/>
                </a:solidFill>
                <a:effectLst/>
              </a:rPr>
              <a:t>güncel</a:t>
            </a:r>
            <a:r>
              <a:rPr lang="en-US" sz="2000" b="1" i="0" u="none" strike="noStrike" dirty="0">
                <a:solidFill>
                  <a:srgbClr val="000000"/>
                </a:solidFill>
                <a:effectLst/>
              </a:rPr>
              <a:t> </a:t>
            </a:r>
            <a:r>
              <a:rPr lang="en-US" sz="2000" b="1" i="0" u="none" strike="noStrike" dirty="0" err="1">
                <a:solidFill>
                  <a:srgbClr val="000000"/>
                </a:solidFill>
                <a:effectLst/>
              </a:rPr>
              <a:t>ve</a:t>
            </a:r>
            <a:r>
              <a:rPr lang="en-US" sz="2000" b="1" i="0" u="none" strike="noStrike" dirty="0">
                <a:solidFill>
                  <a:srgbClr val="000000"/>
                </a:solidFill>
                <a:effectLst/>
              </a:rPr>
              <a:t> </a:t>
            </a:r>
            <a:r>
              <a:rPr lang="en-US" sz="2000" b="1" i="0" u="none" strike="noStrike" dirty="0" err="1">
                <a:solidFill>
                  <a:srgbClr val="000000"/>
                </a:solidFill>
                <a:effectLst/>
              </a:rPr>
              <a:t>kapsamlı</a:t>
            </a:r>
            <a:r>
              <a:rPr lang="en-US" sz="2000" b="1" i="0" u="none" strike="noStrike" dirty="0">
                <a:solidFill>
                  <a:srgbClr val="000000"/>
                </a:solidFill>
                <a:effectLst/>
              </a:rPr>
              <a:t> </a:t>
            </a:r>
            <a:r>
              <a:rPr lang="en-US" sz="2000" b="1" i="0" u="none" strike="noStrike" dirty="0" err="1">
                <a:solidFill>
                  <a:srgbClr val="000000"/>
                </a:solidFill>
                <a:effectLst/>
              </a:rPr>
              <a:t>standartlar</a:t>
            </a:r>
            <a:r>
              <a:rPr lang="en-US" sz="2000" b="0" i="0" u="none" strike="noStrike" dirty="0">
                <a:solidFill>
                  <a:srgbClr val="000000"/>
                </a:solidFill>
                <a:effectLst/>
              </a:rPr>
              <a:t> </a:t>
            </a:r>
            <a:r>
              <a:rPr lang="en-US" sz="2000" b="0" i="0" u="none" strike="noStrike" dirty="0" err="1">
                <a:solidFill>
                  <a:srgbClr val="000000"/>
                </a:solidFill>
                <a:effectLst/>
              </a:rPr>
              <a:t>sunar</a:t>
            </a:r>
            <a:endParaRPr lang="tr-TR" sz="2000" b="0" i="0" u="none" strike="noStrike" dirty="0">
              <a:solidFill>
                <a:srgbClr val="000000"/>
              </a:solidFill>
              <a:effectLst/>
            </a:endParaRPr>
          </a:p>
          <a:p>
            <a:pPr>
              <a:lnSpc>
                <a:spcPct val="150000"/>
              </a:lnSpc>
            </a:pPr>
            <a:endParaRPr lang="en-US" sz="2000" b="0" i="0" u="none" strike="noStrike" dirty="0">
              <a:solidFill>
                <a:srgbClr val="000000"/>
              </a:solidFill>
              <a:effectLst/>
            </a:endParaRPr>
          </a:p>
          <a:p>
            <a:pPr marL="285750" indent="-285750">
              <a:lnSpc>
                <a:spcPct val="150000"/>
              </a:lnSpc>
              <a:buFont typeface="Arial" panose="020B0604020202020204" pitchFamily="34" charset="0"/>
              <a:buChar char="•"/>
            </a:pPr>
            <a:r>
              <a:rPr lang="en-US" sz="2000" b="0" i="0" u="none" strike="noStrike" dirty="0" err="1">
                <a:solidFill>
                  <a:srgbClr val="000000"/>
                </a:solidFill>
                <a:effectLst/>
              </a:rPr>
              <a:t>Amacı</a:t>
            </a:r>
            <a:r>
              <a:rPr lang="en-US" sz="2000" b="0" i="0" u="none" strike="noStrike" dirty="0">
                <a:solidFill>
                  <a:srgbClr val="000000"/>
                </a:solidFill>
                <a:effectLst/>
              </a:rPr>
              <a:t>, </a:t>
            </a:r>
            <a:r>
              <a:rPr lang="en-US" sz="2000" b="0" i="0" u="none" strike="noStrike" dirty="0" err="1">
                <a:solidFill>
                  <a:srgbClr val="000000"/>
                </a:solidFill>
                <a:effectLst/>
              </a:rPr>
              <a:t>Türkiye'deki</a:t>
            </a:r>
            <a:r>
              <a:rPr lang="en-US" sz="2000" b="0" i="0" u="none" strike="noStrike" dirty="0">
                <a:solidFill>
                  <a:srgbClr val="000000"/>
                </a:solidFill>
                <a:effectLst/>
              </a:rPr>
              <a:t> </a:t>
            </a:r>
            <a:r>
              <a:rPr lang="en-US" sz="2000" b="0" i="0" u="none" strike="noStrike" dirty="0" err="1">
                <a:solidFill>
                  <a:srgbClr val="000000"/>
                </a:solidFill>
                <a:effectLst/>
              </a:rPr>
              <a:t>sağlık</a:t>
            </a:r>
            <a:r>
              <a:rPr lang="en-US" sz="2000" b="0" i="0" u="none" strike="noStrike" dirty="0">
                <a:solidFill>
                  <a:srgbClr val="000000"/>
                </a:solidFill>
                <a:effectLst/>
              </a:rPr>
              <a:t> </a:t>
            </a:r>
            <a:r>
              <a:rPr lang="en-US" sz="2000" b="0" i="0" u="none" strike="noStrike" dirty="0" err="1">
                <a:solidFill>
                  <a:srgbClr val="000000"/>
                </a:solidFill>
                <a:effectLst/>
              </a:rPr>
              <a:t>tesislerinin</a:t>
            </a:r>
            <a:r>
              <a:rPr lang="en-US" sz="2000" b="0" i="0" u="none" strike="noStrike" dirty="0">
                <a:solidFill>
                  <a:srgbClr val="000000"/>
                </a:solidFill>
                <a:effectLst/>
              </a:rPr>
              <a:t> </a:t>
            </a:r>
            <a:r>
              <a:rPr lang="en-US" sz="2000" b="1" i="0" u="none" strike="noStrike" dirty="0" err="1">
                <a:solidFill>
                  <a:srgbClr val="000000"/>
                </a:solidFill>
                <a:effectLst/>
              </a:rPr>
              <a:t>kalite</a:t>
            </a:r>
            <a:r>
              <a:rPr lang="en-US" sz="2000" b="1" i="0" u="none" strike="noStrike" dirty="0">
                <a:solidFill>
                  <a:srgbClr val="000000"/>
                </a:solidFill>
                <a:effectLst/>
              </a:rPr>
              <a:t>, </a:t>
            </a:r>
            <a:r>
              <a:rPr lang="en-US" sz="2000" b="1" i="0" u="none" strike="noStrike" dirty="0" err="1">
                <a:solidFill>
                  <a:srgbClr val="000000"/>
                </a:solidFill>
                <a:effectLst/>
              </a:rPr>
              <a:t>verimlilik</a:t>
            </a:r>
            <a:r>
              <a:rPr lang="en-US" sz="2000" b="1" i="0" u="none" strike="noStrike" dirty="0">
                <a:solidFill>
                  <a:srgbClr val="000000"/>
                </a:solidFill>
                <a:effectLst/>
              </a:rPr>
              <a:t> </a:t>
            </a:r>
            <a:r>
              <a:rPr lang="en-US" sz="2000" b="1" i="0" u="none" strike="noStrike" dirty="0" err="1">
                <a:solidFill>
                  <a:srgbClr val="000000"/>
                </a:solidFill>
                <a:effectLst/>
              </a:rPr>
              <a:t>ve</a:t>
            </a:r>
            <a:r>
              <a:rPr lang="en-US" sz="2000" b="1" i="0" u="none" strike="noStrike" dirty="0">
                <a:solidFill>
                  <a:srgbClr val="000000"/>
                </a:solidFill>
                <a:effectLst/>
              </a:rPr>
              <a:t> </a:t>
            </a:r>
            <a:r>
              <a:rPr lang="en-US" sz="2000" b="1" i="0" u="none" strike="noStrike" dirty="0" err="1">
                <a:solidFill>
                  <a:srgbClr val="000000"/>
                </a:solidFill>
                <a:effectLst/>
              </a:rPr>
              <a:t>çağdaşlık</a:t>
            </a:r>
            <a:r>
              <a:rPr lang="en-US" sz="2000" b="0" i="0" u="none" strike="noStrike" dirty="0">
                <a:solidFill>
                  <a:srgbClr val="000000"/>
                </a:solidFill>
                <a:effectLst/>
              </a:rPr>
              <a:t> </a:t>
            </a:r>
            <a:r>
              <a:rPr lang="en-US" sz="2000" b="0" i="0" u="none" strike="noStrike" dirty="0" err="1">
                <a:solidFill>
                  <a:srgbClr val="000000"/>
                </a:solidFill>
                <a:effectLst/>
              </a:rPr>
              <a:t>açısından</a:t>
            </a:r>
            <a:r>
              <a:rPr lang="en-US" sz="2000" b="0" i="0" u="none" strike="noStrike" dirty="0">
                <a:solidFill>
                  <a:srgbClr val="000000"/>
                </a:solidFill>
                <a:effectLst/>
              </a:rPr>
              <a:t> </a:t>
            </a:r>
            <a:r>
              <a:rPr lang="en-US" sz="2000" b="0" i="0" u="none" strike="noStrike" dirty="0" err="1">
                <a:solidFill>
                  <a:srgbClr val="000000"/>
                </a:solidFill>
                <a:effectLst/>
              </a:rPr>
              <a:t>sürekli</a:t>
            </a:r>
            <a:r>
              <a:rPr lang="en-US" sz="2000" b="0" i="0" u="none" strike="noStrike" dirty="0">
                <a:solidFill>
                  <a:srgbClr val="000000"/>
                </a:solidFill>
                <a:effectLst/>
              </a:rPr>
              <a:t> </a:t>
            </a:r>
            <a:r>
              <a:rPr lang="en-US" sz="2000" b="0" i="0" u="none" strike="noStrike" dirty="0" err="1">
                <a:solidFill>
                  <a:srgbClr val="000000"/>
                </a:solidFill>
                <a:effectLst/>
              </a:rPr>
              <a:t>iyileştirilmesini</a:t>
            </a:r>
            <a:r>
              <a:rPr lang="en-US" sz="2000" b="0" i="0" u="none" strike="noStrike" dirty="0">
                <a:solidFill>
                  <a:srgbClr val="000000"/>
                </a:solidFill>
                <a:effectLst/>
              </a:rPr>
              <a:t> </a:t>
            </a:r>
            <a:r>
              <a:rPr lang="en-US" sz="2000" b="0" i="0" u="none" strike="noStrike" dirty="0" err="1">
                <a:solidFill>
                  <a:srgbClr val="000000"/>
                </a:solidFill>
                <a:effectLst/>
              </a:rPr>
              <a:t>sağlamaktır</a:t>
            </a:r>
            <a:endParaRPr lang="en-TR" sz="2000" dirty="0"/>
          </a:p>
        </p:txBody>
      </p:sp>
      <p:pic>
        <p:nvPicPr>
          <p:cNvPr id="15" name="İçerik Yer Tutucusu 5">
            <a:extLst>
              <a:ext uri="{FF2B5EF4-FFF2-40B4-BE49-F238E27FC236}">
                <a16:creationId xmlns:a16="http://schemas.microsoft.com/office/drawing/2014/main" id="{0299A862-9780-314E-8A42-40B11B6FCC5B}"/>
              </a:ext>
            </a:extLst>
          </p:cNvPr>
          <p:cNvPicPr>
            <a:picLocks noChangeAspect="1"/>
          </p:cNvPicPr>
          <p:nvPr/>
        </p:nvPicPr>
        <p:blipFill>
          <a:blip r:embed="rId3"/>
          <a:stretch>
            <a:fillRect/>
          </a:stretch>
        </p:blipFill>
        <p:spPr>
          <a:xfrm>
            <a:off x="2955471" y="1913963"/>
            <a:ext cx="4865916" cy="4636437"/>
          </a:xfrm>
          <a:prstGeom prst="rect">
            <a:avLst/>
          </a:prstGeom>
        </p:spPr>
      </p:pic>
      <p:sp>
        <p:nvSpPr>
          <p:cNvPr id="17" name="TextBox 16">
            <a:extLst>
              <a:ext uri="{FF2B5EF4-FFF2-40B4-BE49-F238E27FC236}">
                <a16:creationId xmlns:a16="http://schemas.microsoft.com/office/drawing/2014/main" id="{AC9A1FBA-A1EF-9248-8591-CD90EEC2DC13}"/>
              </a:ext>
            </a:extLst>
          </p:cNvPr>
          <p:cNvSpPr txBox="1"/>
          <p:nvPr/>
        </p:nvSpPr>
        <p:spPr>
          <a:xfrm>
            <a:off x="217715" y="544066"/>
            <a:ext cx="10632324" cy="1446550"/>
          </a:xfrm>
          <a:prstGeom prst="rect">
            <a:avLst/>
          </a:prstGeom>
          <a:noFill/>
        </p:spPr>
        <p:txBody>
          <a:bodyPr wrap="square">
            <a:spAutoFit/>
          </a:bodyPr>
          <a:lstStyle/>
          <a:p>
            <a:pPr algn="ctr"/>
            <a:r>
              <a:rPr lang="en-US" sz="4400" b="1" i="0" u="none" strike="noStrike" dirty="0" err="1">
                <a:solidFill>
                  <a:srgbClr val="0F4C76"/>
                </a:solidFill>
                <a:effectLst/>
              </a:rPr>
              <a:t>Türkiye</a:t>
            </a:r>
            <a:r>
              <a:rPr lang="en-US" sz="4400" b="1" i="0" u="none" strike="noStrike" dirty="0">
                <a:solidFill>
                  <a:srgbClr val="0F4C76"/>
                </a:solidFill>
                <a:effectLst/>
              </a:rPr>
              <a:t> </a:t>
            </a:r>
            <a:r>
              <a:rPr lang="en-US" sz="4400" b="1" i="0" u="none" strike="noStrike" dirty="0" err="1">
                <a:solidFill>
                  <a:srgbClr val="0F4C76"/>
                </a:solidFill>
                <a:effectLst/>
              </a:rPr>
              <a:t>Sağlık</a:t>
            </a:r>
            <a:r>
              <a:rPr lang="en-US" sz="4400" b="1" i="0" u="none" strike="noStrike" dirty="0">
                <a:solidFill>
                  <a:srgbClr val="0F4C76"/>
                </a:solidFill>
                <a:effectLst/>
              </a:rPr>
              <a:t> </a:t>
            </a:r>
            <a:r>
              <a:rPr lang="en-US" sz="4400" b="1" i="0" u="none" strike="noStrike" dirty="0" err="1">
                <a:solidFill>
                  <a:srgbClr val="0F4C76"/>
                </a:solidFill>
                <a:effectLst/>
              </a:rPr>
              <a:t>Yapıları</a:t>
            </a:r>
            <a:r>
              <a:rPr lang="en-US" sz="4400" b="1" i="0" u="none" strike="noStrike" dirty="0">
                <a:solidFill>
                  <a:srgbClr val="0F4C76"/>
                </a:solidFill>
                <a:effectLst/>
              </a:rPr>
              <a:t> </a:t>
            </a:r>
            <a:r>
              <a:rPr lang="en-US" sz="4400" b="1" i="0" u="none" strike="noStrike" dirty="0" err="1">
                <a:solidFill>
                  <a:srgbClr val="0F4C76"/>
                </a:solidFill>
                <a:effectLst/>
              </a:rPr>
              <a:t>Asgari</a:t>
            </a:r>
            <a:r>
              <a:rPr lang="en-US" sz="4400" b="1" i="0" u="none" strike="noStrike" dirty="0">
                <a:solidFill>
                  <a:srgbClr val="0F4C76"/>
                </a:solidFill>
                <a:effectLst/>
              </a:rPr>
              <a:t> </a:t>
            </a:r>
            <a:r>
              <a:rPr lang="en-US" sz="4400" b="1" i="0" u="none" strike="noStrike" dirty="0" err="1">
                <a:solidFill>
                  <a:srgbClr val="0F4C76"/>
                </a:solidFill>
                <a:effectLst/>
              </a:rPr>
              <a:t>Tasarım</a:t>
            </a:r>
            <a:r>
              <a:rPr lang="en-US" sz="4400" b="1" i="0" u="none" strike="noStrike" dirty="0">
                <a:solidFill>
                  <a:srgbClr val="0F4C76"/>
                </a:solidFill>
                <a:effectLst/>
              </a:rPr>
              <a:t> </a:t>
            </a:r>
            <a:r>
              <a:rPr lang="en-US" sz="4400" b="1" i="0" u="none" strike="noStrike" dirty="0" err="1">
                <a:solidFill>
                  <a:srgbClr val="0F4C76"/>
                </a:solidFill>
                <a:effectLst/>
              </a:rPr>
              <a:t>Standartları</a:t>
            </a:r>
            <a:r>
              <a:rPr lang="en-US" sz="4400" b="1" i="0" u="none" strike="noStrike" dirty="0">
                <a:solidFill>
                  <a:srgbClr val="0F4C76"/>
                </a:solidFill>
                <a:effectLst/>
              </a:rPr>
              <a:t> </a:t>
            </a:r>
            <a:r>
              <a:rPr lang="en-US" sz="4400" b="1" i="0" u="none" strike="noStrike" dirty="0" err="1">
                <a:solidFill>
                  <a:srgbClr val="0F4C76"/>
                </a:solidFill>
                <a:effectLst/>
              </a:rPr>
              <a:t>Kılavuzu</a:t>
            </a:r>
            <a:endParaRPr lang="en-US" sz="4400" b="1" i="0" u="none" strike="noStrike" dirty="0">
              <a:solidFill>
                <a:srgbClr val="0F4C76"/>
              </a:solidFill>
              <a:effectLst/>
            </a:endParaRPr>
          </a:p>
        </p:txBody>
      </p:sp>
      <p:pic>
        <p:nvPicPr>
          <p:cNvPr id="19" name="Resim 8">
            <a:extLst>
              <a:ext uri="{FF2B5EF4-FFF2-40B4-BE49-F238E27FC236}">
                <a16:creationId xmlns:a16="http://schemas.microsoft.com/office/drawing/2014/main" id="{229FF476-42E3-7E48-BAAB-21D4EAB5173D}"/>
              </a:ext>
            </a:extLst>
          </p:cNvPr>
          <p:cNvPicPr>
            <a:picLocks noChangeAspect="1"/>
          </p:cNvPicPr>
          <p:nvPr/>
        </p:nvPicPr>
        <p:blipFill>
          <a:blip r:embed="rId4"/>
          <a:stretch>
            <a:fillRect/>
          </a:stretch>
        </p:blipFill>
        <p:spPr>
          <a:xfrm>
            <a:off x="217715" y="1939246"/>
            <a:ext cx="3015343" cy="4585870"/>
          </a:xfrm>
          <a:prstGeom prst="rect">
            <a:avLst/>
          </a:prstGeom>
        </p:spPr>
      </p:pic>
    </p:spTree>
    <p:extLst>
      <p:ext uri="{BB962C8B-B14F-4D97-AF65-F5344CB8AC3E}">
        <p14:creationId xmlns:p14="http://schemas.microsoft.com/office/powerpoint/2010/main" val="2907654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a:srcRect t="-210" r="11413" b="1"/>
          <a:stretch/>
        </p:blipFill>
        <p:spPr>
          <a:xfrm>
            <a:off x="3369566" y="1717165"/>
            <a:ext cx="7432470" cy="4387503"/>
          </a:xfrm>
          <a:prstGeom prst="rect">
            <a:avLst/>
          </a:prstGeom>
        </p:spPr>
      </p:pic>
      <p:pic>
        <p:nvPicPr>
          <p:cNvPr id="5" name="Resim 4"/>
          <p:cNvPicPr>
            <a:picLocks noChangeAspect="1"/>
          </p:cNvPicPr>
          <p:nvPr/>
        </p:nvPicPr>
        <p:blipFill>
          <a:blip r:embed="rId4"/>
          <a:stretch>
            <a:fillRect/>
          </a:stretch>
        </p:blipFill>
        <p:spPr>
          <a:xfrm>
            <a:off x="366694" y="1746717"/>
            <a:ext cx="3156141" cy="4753787"/>
          </a:xfrm>
          <a:prstGeom prst="rect">
            <a:avLst/>
          </a:prstGeom>
        </p:spPr>
      </p:pic>
      <p:cxnSp>
        <p:nvCxnSpPr>
          <p:cNvPr id="3" name="Düz Bağlayıcı 2"/>
          <p:cNvCxnSpPr/>
          <p:nvPr/>
        </p:nvCxnSpPr>
        <p:spPr>
          <a:xfrm>
            <a:off x="5423634" y="4202742"/>
            <a:ext cx="22206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16CB8EE-F37D-BE41-B5AD-3B9E811B4837}"/>
              </a:ext>
            </a:extLst>
          </p:cNvPr>
          <p:cNvSpPr txBox="1"/>
          <p:nvPr/>
        </p:nvSpPr>
        <p:spPr>
          <a:xfrm>
            <a:off x="3157618" y="410049"/>
            <a:ext cx="6366871" cy="769441"/>
          </a:xfrm>
          <a:prstGeom prst="rect">
            <a:avLst/>
          </a:prstGeom>
          <a:noFill/>
        </p:spPr>
        <p:txBody>
          <a:bodyPr wrap="none" rtlCol="0">
            <a:spAutoFit/>
          </a:bodyPr>
          <a:lstStyle/>
          <a:p>
            <a:r>
              <a:rPr lang="en-TR" sz="4400" b="1" dirty="0">
                <a:solidFill>
                  <a:srgbClr val="0F4C76"/>
                </a:solidFill>
              </a:rPr>
              <a:t>Sağlıkta Kalite Standartları</a:t>
            </a:r>
          </a:p>
        </p:txBody>
      </p:sp>
      <p:cxnSp>
        <p:nvCxnSpPr>
          <p:cNvPr id="8" name="Düz Bağlayıcı 2">
            <a:extLst>
              <a:ext uri="{FF2B5EF4-FFF2-40B4-BE49-F238E27FC236}">
                <a16:creationId xmlns:a16="http://schemas.microsoft.com/office/drawing/2014/main" id="{FB44312C-E404-6B47-A6FF-F06FDA39DE19}"/>
              </a:ext>
            </a:extLst>
          </p:cNvPr>
          <p:cNvCxnSpPr/>
          <p:nvPr/>
        </p:nvCxnSpPr>
        <p:spPr>
          <a:xfrm>
            <a:off x="7763008" y="6409610"/>
            <a:ext cx="22206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Düz Bağlayıcı 2">
            <a:extLst>
              <a:ext uri="{FF2B5EF4-FFF2-40B4-BE49-F238E27FC236}">
                <a16:creationId xmlns:a16="http://schemas.microsoft.com/office/drawing/2014/main" id="{EFD28D53-6D89-0E46-A5EA-45E623422849}"/>
              </a:ext>
            </a:extLst>
          </p:cNvPr>
          <p:cNvCxnSpPr/>
          <p:nvPr/>
        </p:nvCxnSpPr>
        <p:spPr>
          <a:xfrm>
            <a:off x="7644320" y="4761244"/>
            <a:ext cx="22206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Düz Bağlayıcı 2">
            <a:extLst>
              <a:ext uri="{FF2B5EF4-FFF2-40B4-BE49-F238E27FC236}">
                <a16:creationId xmlns:a16="http://schemas.microsoft.com/office/drawing/2014/main" id="{D2143A73-5209-4643-9FAC-2EF19DD7771A}"/>
              </a:ext>
            </a:extLst>
          </p:cNvPr>
          <p:cNvCxnSpPr/>
          <p:nvPr/>
        </p:nvCxnSpPr>
        <p:spPr>
          <a:xfrm>
            <a:off x="5177450" y="3856401"/>
            <a:ext cx="22206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36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252055" y="1589314"/>
            <a:ext cx="2983902" cy="4546040"/>
          </a:xfrm>
          <a:prstGeom prst="rect">
            <a:avLst/>
          </a:prstGeom>
        </p:spPr>
      </p:pic>
      <p:sp>
        <p:nvSpPr>
          <p:cNvPr id="2" name="TextBox 1">
            <a:extLst>
              <a:ext uri="{FF2B5EF4-FFF2-40B4-BE49-F238E27FC236}">
                <a16:creationId xmlns:a16="http://schemas.microsoft.com/office/drawing/2014/main" id="{216CB8EE-F37D-BE41-B5AD-3B9E811B4837}"/>
              </a:ext>
            </a:extLst>
          </p:cNvPr>
          <p:cNvSpPr txBox="1"/>
          <p:nvPr/>
        </p:nvSpPr>
        <p:spPr>
          <a:xfrm>
            <a:off x="3088079" y="467769"/>
            <a:ext cx="6366871" cy="769441"/>
          </a:xfrm>
          <a:prstGeom prst="rect">
            <a:avLst/>
          </a:prstGeom>
          <a:noFill/>
        </p:spPr>
        <p:txBody>
          <a:bodyPr wrap="none" rtlCol="0">
            <a:spAutoFit/>
          </a:bodyPr>
          <a:lstStyle/>
          <a:p>
            <a:r>
              <a:rPr lang="en-TR" sz="4400" b="1" dirty="0">
                <a:solidFill>
                  <a:srgbClr val="0F4C76"/>
                </a:solidFill>
              </a:rPr>
              <a:t>Sağlıkta Kalite Standartları</a:t>
            </a:r>
          </a:p>
        </p:txBody>
      </p:sp>
      <p:pic>
        <p:nvPicPr>
          <p:cNvPr id="13" name="İçerik Yer Tutucusu 3">
            <a:extLst>
              <a:ext uri="{FF2B5EF4-FFF2-40B4-BE49-F238E27FC236}">
                <a16:creationId xmlns:a16="http://schemas.microsoft.com/office/drawing/2014/main" id="{A60073FA-E432-4F47-B9E7-37FDB5119F20}"/>
              </a:ext>
            </a:extLst>
          </p:cNvPr>
          <p:cNvPicPr>
            <a:picLocks noGrp="1" noChangeAspect="1"/>
          </p:cNvPicPr>
          <p:nvPr>
            <p:ph idx="1"/>
          </p:nvPr>
        </p:nvPicPr>
        <p:blipFill>
          <a:blip r:embed="rId4"/>
          <a:stretch>
            <a:fillRect/>
          </a:stretch>
        </p:blipFill>
        <p:spPr>
          <a:xfrm>
            <a:off x="3552961" y="1514731"/>
            <a:ext cx="7049692" cy="2687151"/>
          </a:xfrm>
          <a:prstGeom prst="rect">
            <a:avLst/>
          </a:prstGeom>
        </p:spPr>
      </p:pic>
      <p:pic>
        <p:nvPicPr>
          <p:cNvPr id="14" name="Resim 4">
            <a:extLst>
              <a:ext uri="{FF2B5EF4-FFF2-40B4-BE49-F238E27FC236}">
                <a16:creationId xmlns:a16="http://schemas.microsoft.com/office/drawing/2014/main" id="{51C37DC9-476E-2A4A-A528-7073A9C4B9AF}"/>
              </a:ext>
            </a:extLst>
          </p:cNvPr>
          <p:cNvPicPr>
            <a:picLocks noChangeAspect="1"/>
          </p:cNvPicPr>
          <p:nvPr/>
        </p:nvPicPr>
        <p:blipFill>
          <a:blip r:embed="rId5"/>
          <a:stretch>
            <a:fillRect/>
          </a:stretch>
        </p:blipFill>
        <p:spPr>
          <a:xfrm>
            <a:off x="3538828" y="4350994"/>
            <a:ext cx="7382922" cy="1784360"/>
          </a:xfrm>
          <a:prstGeom prst="rect">
            <a:avLst/>
          </a:prstGeom>
        </p:spPr>
      </p:pic>
      <p:cxnSp>
        <p:nvCxnSpPr>
          <p:cNvPr id="15" name="Düz Bağlayıcı 2">
            <a:extLst>
              <a:ext uri="{FF2B5EF4-FFF2-40B4-BE49-F238E27FC236}">
                <a16:creationId xmlns:a16="http://schemas.microsoft.com/office/drawing/2014/main" id="{02ED1859-3FC9-8F49-8F82-1BF34916F27D}"/>
              </a:ext>
            </a:extLst>
          </p:cNvPr>
          <p:cNvCxnSpPr/>
          <p:nvPr/>
        </p:nvCxnSpPr>
        <p:spPr>
          <a:xfrm>
            <a:off x="5781408" y="3026408"/>
            <a:ext cx="22206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Düz Bağlayıcı 2">
            <a:extLst>
              <a:ext uri="{FF2B5EF4-FFF2-40B4-BE49-F238E27FC236}">
                <a16:creationId xmlns:a16="http://schemas.microsoft.com/office/drawing/2014/main" id="{4AA01163-2279-0C4E-AFB4-3E7C7AC13335}"/>
              </a:ext>
            </a:extLst>
          </p:cNvPr>
          <p:cNvCxnSpPr/>
          <p:nvPr/>
        </p:nvCxnSpPr>
        <p:spPr>
          <a:xfrm>
            <a:off x="6891751" y="4073472"/>
            <a:ext cx="22206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Düz Bağlayıcı 2">
            <a:extLst>
              <a:ext uri="{FF2B5EF4-FFF2-40B4-BE49-F238E27FC236}">
                <a16:creationId xmlns:a16="http://schemas.microsoft.com/office/drawing/2014/main" id="{9BCC30B6-A302-5740-A4B0-D8D4CF15C275}"/>
              </a:ext>
            </a:extLst>
          </p:cNvPr>
          <p:cNvCxnSpPr/>
          <p:nvPr/>
        </p:nvCxnSpPr>
        <p:spPr>
          <a:xfrm>
            <a:off x="8214529" y="4790004"/>
            <a:ext cx="22206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568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idx="1"/>
          </p:nvPr>
        </p:nvPicPr>
        <p:blipFill>
          <a:blip r:embed="rId2"/>
          <a:stretch>
            <a:fillRect/>
          </a:stretch>
        </p:blipFill>
        <p:spPr>
          <a:xfrm>
            <a:off x="3871951" y="3149584"/>
            <a:ext cx="3076252" cy="3202229"/>
          </a:xfrm>
          <a:prstGeom prst="rect">
            <a:avLst/>
          </a:prstGeom>
        </p:spPr>
      </p:pic>
      <p:pic>
        <p:nvPicPr>
          <p:cNvPr id="7" name="İçerik Yer Tutucusu 3"/>
          <p:cNvPicPr>
            <a:picLocks noChangeAspect="1"/>
          </p:cNvPicPr>
          <p:nvPr/>
        </p:nvPicPr>
        <p:blipFill>
          <a:blip r:embed="rId3"/>
          <a:stretch>
            <a:fillRect/>
          </a:stretch>
        </p:blipFill>
        <p:spPr>
          <a:xfrm>
            <a:off x="202697" y="1580934"/>
            <a:ext cx="3253758" cy="4687085"/>
          </a:xfrm>
          <a:prstGeom prst="rect">
            <a:avLst/>
          </a:prstGeom>
        </p:spPr>
      </p:pic>
      <p:pic>
        <p:nvPicPr>
          <p:cNvPr id="9" name="Resim 8"/>
          <p:cNvPicPr>
            <a:picLocks noChangeAspect="1"/>
          </p:cNvPicPr>
          <p:nvPr/>
        </p:nvPicPr>
        <p:blipFill>
          <a:blip r:embed="rId4"/>
          <a:stretch>
            <a:fillRect/>
          </a:stretch>
        </p:blipFill>
        <p:spPr>
          <a:xfrm>
            <a:off x="7063254" y="60970"/>
            <a:ext cx="5040243" cy="6736059"/>
          </a:xfrm>
          <a:prstGeom prst="rect">
            <a:avLst/>
          </a:prstGeom>
        </p:spPr>
      </p:pic>
      <p:sp>
        <p:nvSpPr>
          <p:cNvPr id="2" name="Metin kutusu 1">
            <a:extLst>
              <a:ext uri="{FF2B5EF4-FFF2-40B4-BE49-F238E27FC236}">
                <a16:creationId xmlns:a16="http://schemas.microsoft.com/office/drawing/2014/main" id="{4FE77B59-3E80-4ECE-9C4C-2CB2512935EB}"/>
              </a:ext>
            </a:extLst>
          </p:cNvPr>
          <p:cNvSpPr txBox="1"/>
          <p:nvPr/>
        </p:nvSpPr>
        <p:spPr>
          <a:xfrm>
            <a:off x="87087" y="84311"/>
            <a:ext cx="6505302" cy="1446550"/>
          </a:xfrm>
          <a:prstGeom prst="rect">
            <a:avLst/>
          </a:prstGeom>
          <a:noFill/>
        </p:spPr>
        <p:txBody>
          <a:bodyPr wrap="square" rtlCol="0">
            <a:spAutoFit/>
          </a:bodyPr>
          <a:lstStyle/>
          <a:p>
            <a:r>
              <a:rPr lang="tr-TR" sz="4400" b="1" dirty="0">
                <a:solidFill>
                  <a:srgbClr val="0F4C76"/>
                </a:solidFill>
              </a:rPr>
              <a:t>Sağlıkta Akreditasyon Standartları</a:t>
            </a:r>
          </a:p>
        </p:txBody>
      </p:sp>
    </p:spTree>
    <p:extLst>
      <p:ext uri="{BB962C8B-B14F-4D97-AF65-F5344CB8AC3E}">
        <p14:creationId xmlns:p14="http://schemas.microsoft.com/office/powerpoint/2010/main" val="29035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17379" y="303769"/>
            <a:ext cx="9289473" cy="480002"/>
          </a:xfrm>
        </p:spPr>
        <p:txBody>
          <a:bodyPr>
            <a:normAutofit fontScale="90000"/>
          </a:bodyPr>
          <a:lstStyle/>
          <a:p>
            <a:r>
              <a:rPr lang="tr-TR" dirty="0"/>
              <a:t>    </a:t>
            </a:r>
            <a:r>
              <a:rPr lang="tr-TR" sz="4900" b="1" dirty="0">
                <a:solidFill>
                  <a:srgbClr val="0F4C76"/>
                </a:solidFill>
                <a:latin typeface="+mn-lt"/>
              </a:rPr>
              <a:t>Uluslararası Rehberler- Standartlar</a:t>
            </a:r>
          </a:p>
        </p:txBody>
      </p:sp>
      <p:sp>
        <p:nvSpPr>
          <p:cNvPr id="3" name="İçerik Yer Tutucusu 2"/>
          <p:cNvSpPr>
            <a:spLocks noGrp="1"/>
          </p:cNvSpPr>
          <p:nvPr>
            <p:ph idx="1"/>
          </p:nvPr>
        </p:nvSpPr>
        <p:spPr>
          <a:xfrm>
            <a:off x="574767" y="870438"/>
            <a:ext cx="11049198" cy="5306526"/>
          </a:xfrm>
        </p:spPr>
        <p:txBody>
          <a:bodyPr>
            <a:noAutofit/>
          </a:bodyPr>
          <a:lstStyle/>
          <a:p>
            <a:pPr marL="240665" lvl="0" indent="-227965">
              <a:lnSpc>
                <a:spcPct val="100000"/>
              </a:lnSpc>
              <a:spcBef>
                <a:spcPts val="1055"/>
              </a:spcBef>
              <a:buFont typeface="Arial"/>
              <a:buChar char="•"/>
              <a:tabLst>
                <a:tab pos="240665" algn="l"/>
              </a:tabLst>
            </a:pPr>
            <a:r>
              <a:rPr lang="en-US" sz="1800" kern="0" dirty="0" err="1">
                <a:solidFill>
                  <a:sysClr val="windowText" lastClr="000000"/>
                </a:solidFill>
                <a:cs typeface="Tw Cen MT"/>
              </a:rPr>
              <a:t>Çamaş</a:t>
            </a:r>
            <a:r>
              <a:rPr lang="en-US" sz="1800" kern="0" cap="small" dirty="0" err="1">
                <a:solidFill>
                  <a:sysClr val="windowText" lastClr="000000"/>
                </a:solidFill>
                <a:cs typeface="Tw Cen MT"/>
              </a:rPr>
              <a:t>ı</a:t>
            </a:r>
            <a:r>
              <a:rPr lang="en-US" sz="1800" kern="0" dirty="0" err="1">
                <a:solidFill>
                  <a:sysClr val="windowText" lastClr="000000"/>
                </a:solidFill>
                <a:cs typeface="Tw Cen MT"/>
              </a:rPr>
              <a:t>rhane</a:t>
            </a:r>
            <a:r>
              <a:rPr lang="en-US" sz="1800" kern="0" spc="60" dirty="0">
                <a:solidFill>
                  <a:sysClr val="windowText" lastClr="000000"/>
                </a:solidFill>
                <a:cs typeface="Times New Roman"/>
              </a:rPr>
              <a:t> </a:t>
            </a:r>
            <a:r>
              <a:rPr lang="en-US" sz="1800" kern="0" dirty="0" err="1">
                <a:solidFill>
                  <a:sysClr val="windowText" lastClr="000000"/>
                </a:solidFill>
                <a:cs typeface="Tw Cen MT"/>
              </a:rPr>
              <a:t>inşaat</a:t>
            </a:r>
            <a:r>
              <a:rPr lang="en-US" sz="1800" kern="0" cap="small" dirty="0" err="1">
                <a:solidFill>
                  <a:sysClr val="windowText" lastClr="000000"/>
                </a:solidFill>
                <a:cs typeface="Tw Cen MT"/>
              </a:rPr>
              <a:t>ı</a:t>
            </a:r>
            <a:r>
              <a:rPr lang="en-US" sz="1800" kern="0" spc="60" dirty="0">
                <a:solidFill>
                  <a:sysClr val="windowText" lastClr="000000"/>
                </a:solidFill>
                <a:cs typeface="Times New Roman"/>
              </a:rPr>
              <a:t> </a:t>
            </a:r>
            <a:r>
              <a:rPr lang="en-US" sz="1800" kern="0" dirty="0" err="1">
                <a:solidFill>
                  <a:sysClr val="windowText" lastClr="000000"/>
                </a:solidFill>
                <a:cs typeface="Tw Cen MT"/>
              </a:rPr>
              <a:t>ve</a:t>
            </a:r>
            <a:r>
              <a:rPr lang="en-US" sz="1800" kern="0" spc="60" dirty="0">
                <a:solidFill>
                  <a:sysClr val="windowText" lastClr="000000"/>
                </a:solidFill>
                <a:cs typeface="Times New Roman"/>
              </a:rPr>
              <a:t> </a:t>
            </a:r>
            <a:r>
              <a:rPr lang="en-US" sz="1800" kern="0" dirty="0" err="1">
                <a:solidFill>
                  <a:sysClr val="windowText" lastClr="000000"/>
                </a:solidFill>
                <a:cs typeface="Tw Cen MT"/>
              </a:rPr>
              <a:t>işletimi</a:t>
            </a:r>
            <a:r>
              <a:rPr lang="en-US" sz="1800" kern="0" spc="60" dirty="0">
                <a:solidFill>
                  <a:sysClr val="windowText" lastClr="000000"/>
                </a:solidFill>
                <a:cs typeface="Times New Roman"/>
              </a:rPr>
              <a:t> </a:t>
            </a:r>
            <a:r>
              <a:rPr lang="en-US" sz="1800" kern="0" spc="-10" dirty="0" err="1">
                <a:solidFill>
                  <a:sysClr val="windowText" lastClr="000000"/>
                </a:solidFill>
                <a:cs typeface="Tw Cen MT"/>
              </a:rPr>
              <a:t>yönetmeli</a:t>
            </a:r>
            <a:r>
              <a:rPr lang="en-US" sz="1800" kern="0" spc="-10" dirty="0" err="1">
                <a:solidFill>
                  <a:sysClr val="windowText" lastClr="000000"/>
                </a:solidFill>
                <a:cs typeface="MS PGothic"/>
              </a:rPr>
              <a:t>ğ</a:t>
            </a:r>
            <a:r>
              <a:rPr lang="en-US" sz="1800" kern="0" spc="-10" dirty="0" err="1">
                <a:solidFill>
                  <a:sysClr val="windowText" lastClr="000000"/>
                </a:solidFill>
                <a:cs typeface="Tw Cen MT"/>
              </a:rPr>
              <a:t>i</a:t>
            </a:r>
            <a:endParaRPr lang="en-US" sz="1800" kern="0" dirty="0">
              <a:solidFill>
                <a:sysClr val="windowText" lastClr="000000"/>
              </a:solidFill>
              <a:cs typeface="Tw Cen MT"/>
            </a:endParaRPr>
          </a:p>
          <a:p>
            <a:pPr marL="698500" marR="891540" lvl="1">
              <a:lnSpc>
                <a:spcPct val="120400"/>
              </a:lnSpc>
              <a:spcBef>
                <a:spcPts val="420"/>
              </a:spcBef>
              <a:buFont typeface="Arial"/>
              <a:buChar char="•"/>
              <a:tabLst>
                <a:tab pos="698500" algn="l"/>
              </a:tabLst>
            </a:pPr>
            <a:r>
              <a:rPr lang="en-US" kern="0" dirty="0">
                <a:solidFill>
                  <a:sysClr val="windowText" lastClr="000000"/>
                </a:solidFill>
                <a:cs typeface="Tw Cen MT"/>
              </a:rPr>
              <a:t>Joint</a:t>
            </a:r>
            <a:r>
              <a:rPr lang="en-US" kern="0" dirty="0">
                <a:solidFill>
                  <a:sysClr val="windowText" lastClr="000000"/>
                </a:solidFill>
                <a:cs typeface="Times New Roman"/>
              </a:rPr>
              <a:t> </a:t>
            </a:r>
            <a:r>
              <a:rPr lang="en-US" kern="0" dirty="0">
                <a:solidFill>
                  <a:sysClr val="windowText" lastClr="000000"/>
                </a:solidFill>
                <a:cs typeface="Tw Cen MT"/>
              </a:rPr>
              <a:t>Committee</a:t>
            </a:r>
            <a:r>
              <a:rPr lang="en-US" kern="0" spc="5" dirty="0">
                <a:solidFill>
                  <a:sysClr val="windowText" lastClr="000000"/>
                </a:solidFill>
                <a:cs typeface="Times New Roman"/>
              </a:rPr>
              <a:t> </a:t>
            </a:r>
            <a:r>
              <a:rPr lang="en-US" kern="0" dirty="0">
                <a:solidFill>
                  <a:sysClr val="windowText" lastClr="000000"/>
                </a:solidFill>
                <a:cs typeface="Tw Cen MT"/>
              </a:rPr>
              <a:t>On</a:t>
            </a:r>
            <a:r>
              <a:rPr lang="en-US" kern="0" spc="5" dirty="0">
                <a:solidFill>
                  <a:sysClr val="windowText" lastClr="000000"/>
                </a:solidFill>
                <a:cs typeface="Times New Roman"/>
              </a:rPr>
              <a:t> </a:t>
            </a:r>
            <a:r>
              <a:rPr lang="en-US" kern="0" dirty="0">
                <a:solidFill>
                  <a:sysClr val="windowText" lastClr="000000"/>
                </a:solidFill>
                <a:cs typeface="Tw Cen MT"/>
              </a:rPr>
              <a:t>Healthcare</a:t>
            </a:r>
            <a:r>
              <a:rPr lang="en-US" kern="0" dirty="0">
                <a:solidFill>
                  <a:sysClr val="windowText" lastClr="000000"/>
                </a:solidFill>
                <a:cs typeface="Times New Roman"/>
              </a:rPr>
              <a:t> </a:t>
            </a:r>
            <a:r>
              <a:rPr lang="en-US" kern="0" dirty="0">
                <a:solidFill>
                  <a:sysClr val="windowText" lastClr="000000"/>
                </a:solidFill>
                <a:cs typeface="Tw Cen MT"/>
              </a:rPr>
              <a:t>Laundry</a:t>
            </a:r>
            <a:r>
              <a:rPr lang="en-US" kern="0" spc="5" dirty="0">
                <a:solidFill>
                  <a:sysClr val="windowText" lastClr="000000"/>
                </a:solidFill>
                <a:cs typeface="Times New Roman"/>
              </a:rPr>
              <a:t> </a:t>
            </a:r>
            <a:r>
              <a:rPr lang="en-US" kern="0" dirty="0">
                <a:solidFill>
                  <a:sysClr val="windowText" lastClr="000000"/>
                </a:solidFill>
                <a:cs typeface="Tw Cen MT"/>
              </a:rPr>
              <a:t>Guidelines.</a:t>
            </a:r>
            <a:r>
              <a:rPr lang="en-US" kern="0" spc="5" dirty="0">
                <a:solidFill>
                  <a:sysClr val="windowText" lastClr="000000"/>
                </a:solidFill>
                <a:cs typeface="Times New Roman"/>
              </a:rPr>
              <a:t> </a:t>
            </a:r>
            <a:r>
              <a:rPr lang="en-US" kern="0" dirty="0">
                <a:solidFill>
                  <a:sysClr val="windowText" lastClr="000000"/>
                </a:solidFill>
                <a:cs typeface="Tw Cen MT"/>
              </a:rPr>
              <a:t>Guidelines</a:t>
            </a:r>
            <a:r>
              <a:rPr lang="en-US" kern="0" dirty="0">
                <a:solidFill>
                  <a:sysClr val="windowText" lastClr="000000"/>
                </a:solidFill>
                <a:cs typeface="Times New Roman"/>
              </a:rPr>
              <a:t> </a:t>
            </a:r>
            <a:r>
              <a:rPr lang="en-US" kern="0" dirty="0">
                <a:solidFill>
                  <a:sysClr val="windowText" lastClr="000000"/>
                </a:solidFill>
                <a:cs typeface="Tw Cen MT"/>
              </a:rPr>
              <a:t>For</a:t>
            </a:r>
            <a:r>
              <a:rPr lang="en-US" kern="0" spc="5" dirty="0">
                <a:solidFill>
                  <a:sysClr val="windowText" lastClr="000000"/>
                </a:solidFill>
                <a:cs typeface="Times New Roman"/>
              </a:rPr>
              <a:t> </a:t>
            </a:r>
            <a:r>
              <a:rPr lang="en-US" kern="0" dirty="0">
                <a:solidFill>
                  <a:sysClr val="windowText" lastClr="000000"/>
                </a:solidFill>
                <a:cs typeface="Tw Cen MT"/>
              </a:rPr>
              <a:t>Healthcare</a:t>
            </a:r>
            <a:r>
              <a:rPr lang="en-US" kern="0" spc="5" dirty="0">
                <a:solidFill>
                  <a:sysClr val="windowText" lastClr="000000"/>
                </a:solidFill>
                <a:cs typeface="Times New Roman"/>
              </a:rPr>
              <a:t> </a:t>
            </a:r>
            <a:r>
              <a:rPr lang="en-US" kern="0" dirty="0">
                <a:solidFill>
                  <a:sysClr val="windowText" lastClr="000000"/>
                </a:solidFill>
                <a:cs typeface="Tw Cen MT"/>
              </a:rPr>
              <a:t>Linen</a:t>
            </a:r>
            <a:r>
              <a:rPr lang="en-US" kern="0" dirty="0">
                <a:solidFill>
                  <a:sysClr val="windowText" lastClr="000000"/>
                </a:solidFill>
                <a:cs typeface="Times New Roman"/>
              </a:rPr>
              <a:t> </a:t>
            </a:r>
            <a:r>
              <a:rPr lang="en-US" kern="0" spc="-10" dirty="0">
                <a:solidFill>
                  <a:sysClr val="windowText" lastClr="000000"/>
                </a:solidFill>
                <a:cs typeface="Tw Cen MT"/>
              </a:rPr>
              <a:t>Service.</a:t>
            </a:r>
            <a:r>
              <a:rPr lang="en-US" kern="0" spc="-10" dirty="0">
                <a:solidFill>
                  <a:sysClr val="windowText" lastClr="000000"/>
                </a:solidFill>
                <a:cs typeface="Times New Roman"/>
              </a:rPr>
              <a:t> </a:t>
            </a:r>
            <a:r>
              <a:rPr lang="en-US" kern="0" dirty="0" err="1">
                <a:solidFill>
                  <a:sysClr val="windowText" lastClr="000000"/>
                </a:solidFill>
                <a:cs typeface="Tw Cen MT"/>
              </a:rPr>
              <a:t>Hallendale</a:t>
            </a:r>
            <a:r>
              <a:rPr lang="en-US" kern="0" dirty="0">
                <a:solidFill>
                  <a:sysClr val="windowText" lastClr="000000"/>
                </a:solidFill>
                <a:cs typeface="Tw Cen MT"/>
              </a:rPr>
              <a:t>,</a:t>
            </a:r>
            <a:r>
              <a:rPr lang="en-US" kern="0" spc="-5" dirty="0">
                <a:solidFill>
                  <a:sysClr val="windowText" lastClr="000000"/>
                </a:solidFill>
                <a:cs typeface="Times New Roman"/>
              </a:rPr>
              <a:t> </a:t>
            </a:r>
            <a:r>
              <a:rPr lang="en-US" kern="0" dirty="0">
                <a:solidFill>
                  <a:sysClr val="windowText" lastClr="000000"/>
                </a:solidFill>
                <a:cs typeface="Tw Cen MT"/>
              </a:rPr>
              <a:t>FL:</a:t>
            </a:r>
            <a:r>
              <a:rPr lang="en-US" kern="0" spc="-5" dirty="0">
                <a:solidFill>
                  <a:sysClr val="windowText" lastClr="000000"/>
                </a:solidFill>
                <a:cs typeface="Times New Roman"/>
              </a:rPr>
              <a:t> </a:t>
            </a:r>
            <a:r>
              <a:rPr lang="en-US" kern="0" spc="-20" dirty="0">
                <a:solidFill>
                  <a:sysClr val="windowText" lastClr="000000"/>
                </a:solidFill>
                <a:cs typeface="Tw Cen MT"/>
              </a:rPr>
              <a:t>Textile</a:t>
            </a:r>
            <a:r>
              <a:rPr lang="en-US" kern="0" spc="-5" dirty="0">
                <a:solidFill>
                  <a:sysClr val="windowText" lastClr="000000"/>
                </a:solidFill>
                <a:cs typeface="Times New Roman"/>
              </a:rPr>
              <a:t> </a:t>
            </a:r>
            <a:r>
              <a:rPr lang="en-US" kern="0" dirty="0">
                <a:solidFill>
                  <a:sysClr val="windowText" lastClr="000000"/>
                </a:solidFill>
                <a:cs typeface="Tw Cen MT"/>
              </a:rPr>
              <a:t>Rental</a:t>
            </a:r>
            <a:r>
              <a:rPr lang="en-US" kern="0" spc="-5" dirty="0">
                <a:solidFill>
                  <a:sysClr val="windowText" lastClr="000000"/>
                </a:solidFill>
                <a:cs typeface="Times New Roman"/>
              </a:rPr>
              <a:t> </a:t>
            </a:r>
            <a:r>
              <a:rPr lang="en-US" kern="0" dirty="0">
                <a:solidFill>
                  <a:sysClr val="windowText" lastClr="000000"/>
                </a:solidFill>
                <a:cs typeface="Tw Cen MT"/>
              </a:rPr>
              <a:t>Service</a:t>
            </a:r>
            <a:r>
              <a:rPr lang="en-US" kern="0" spc="-5" dirty="0">
                <a:solidFill>
                  <a:sysClr val="windowText" lastClr="000000"/>
                </a:solidFill>
                <a:cs typeface="Times New Roman"/>
              </a:rPr>
              <a:t> </a:t>
            </a:r>
            <a:r>
              <a:rPr lang="en-US" kern="0" dirty="0">
                <a:solidFill>
                  <a:sysClr val="windowText" lastClr="000000"/>
                </a:solidFill>
                <a:cs typeface="Tw Cen MT"/>
              </a:rPr>
              <a:t>Association</a:t>
            </a:r>
            <a:r>
              <a:rPr lang="en-US" kern="0" spc="-5" dirty="0">
                <a:solidFill>
                  <a:sysClr val="windowText" lastClr="000000"/>
                </a:solidFill>
                <a:cs typeface="Times New Roman"/>
              </a:rPr>
              <a:t> </a:t>
            </a:r>
            <a:r>
              <a:rPr lang="en-US" kern="0" dirty="0">
                <a:solidFill>
                  <a:sysClr val="windowText" lastClr="000000"/>
                </a:solidFill>
                <a:cs typeface="Tw Cen MT"/>
              </a:rPr>
              <a:t>Of</a:t>
            </a:r>
            <a:r>
              <a:rPr lang="en-US" kern="0" spc="45" dirty="0">
                <a:solidFill>
                  <a:sysClr val="windowText" lastClr="000000"/>
                </a:solidFill>
                <a:cs typeface="Times New Roman"/>
              </a:rPr>
              <a:t> </a:t>
            </a:r>
            <a:r>
              <a:rPr lang="en-US" kern="0" dirty="0">
                <a:solidFill>
                  <a:sysClr val="windowText" lastClr="000000"/>
                </a:solidFill>
                <a:cs typeface="Tw Cen MT"/>
              </a:rPr>
              <a:t>America,</a:t>
            </a:r>
            <a:r>
              <a:rPr lang="en-US" kern="0" spc="-5" dirty="0">
                <a:solidFill>
                  <a:sysClr val="windowText" lastClr="000000"/>
                </a:solidFill>
                <a:cs typeface="Times New Roman"/>
              </a:rPr>
              <a:t> </a:t>
            </a:r>
            <a:r>
              <a:rPr lang="en-US" kern="0" spc="-20" dirty="0">
                <a:solidFill>
                  <a:sysClr val="windowText" lastClr="000000"/>
                </a:solidFill>
                <a:cs typeface="Tw Cen MT"/>
              </a:rPr>
              <a:t>1999</a:t>
            </a:r>
            <a:endParaRPr lang="en-US" kern="0" dirty="0">
              <a:solidFill>
                <a:sysClr val="windowText" lastClr="000000"/>
              </a:solidFill>
              <a:cs typeface="Tw Cen MT"/>
            </a:endParaRPr>
          </a:p>
          <a:p>
            <a:pPr marL="698500" marR="85090" lvl="1">
              <a:lnSpc>
                <a:spcPct val="120400"/>
              </a:lnSpc>
              <a:buFont typeface="Arial"/>
              <a:buChar char="•"/>
              <a:tabLst>
                <a:tab pos="698500" algn="l"/>
              </a:tabLst>
            </a:pPr>
            <a:r>
              <a:rPr lang="en-US" kern="0" dirty="0">
                <a:solidFill>
                  <a:sysClr val="windowText" lastClr="000000"/>
                </a:solidFill>
                <a:cs typeface="Tw Cen MT"/>
              </a:rPr>
              <a:t>American</a:t>
            </a:r>
            <a:r>
              <a:rPr lang="en-US" kern="0" spc="15" dirty="0">
                <a:solidFill>
                  <a:sysClr val="windowText" lastClr="000000"/>
                </a:solidFill>
                <a:cs typeface="Times New Roman"/>
              </a:rPr>
              <a:t> </a:t>
            </a:r>
            <a:r>
              <a:rPr lang="en-US" kern="0" dirty="0">
                <a:solidFill>
                  <a:sysClr val="windowText" lastClr="000000"/>
                </a:solidFill>
                <a:cs typeface="Tw Cen MT"/>
              </a:rPr>
              <a:t>Institute</a:t>
            </a:r>
            <a:r>
              <a:rPr lang="en-US" kern="0" spc="20" dirty="0">
                <a:solidFill>
                  <a:sysClr val="windowText" lastClr="000000"/>
                </a:solidFill>
                <a:cs typeface="Times New Roman"/>
              </a:rPr>
              <a:t> </a:t>
            </a:r>
            <a:r>
              <a:rPr lang="en-US" kern="0" dirty="0">
                <a:solidFill>
                  <a:sysClr val="windowText" lastClr="000000"/>
                </a:solidFill>
                <a:cs typeface="Tw Cen MT"/>
              </a:rPr>
              <a:t>Of</a:t>
            </a:r>
            <a:r>
              <a:rPr lang="en-US" kern="0" spc="75" dirty="0">
                <a:solidFill>
                  <a:sysClr val="windowText" lastClr="000000"/>
                </a:solidFill>
                <a:cs typeface="Times New Roman"/>
              </a:rPr>
              <a:t> </a:t>
            </a:r>
            <a:r>
              <a:rPr lang="en-US" kern="0" dirty="0">
                <a:solidFill>
                  <a:sysClr val="windowText" lastClr="000000"/>
                </a:solidFill>
                <a:cs typeface="Tw Cen MT"/>
              </a:rPr>
              <a:t>Architects.</a:t>
            </a:r>
            <a:r>
              <a:rPr lang="en-US" kern="0" spc="20" dirty="0">
                <a:solidFill>
                  <a:sysClr val="windowText" lastClr="000000"/>
                </a:solidFill>
                <a:cs typeface="Times New Roman"/>
              </a:rPr>
              <a:t> </a:t>
            </a:r>
            <a:r>
              <a:rPr lang="en-US" kern="0" dirty="0">
                <a:solidFill>
                  <a:sysClr val="windowText" lastClr="000000"/>
                </a:solidFill>
                <a:cs typeface="Tw Cen MT"/>
              </a:rPr>
              <a:t>Guidelines</a:t>
            </a:r>
            <a:r>
              <a:rPr lang="en-US" kern="0" spc="20" dirty="0">
                <a:solidFill>
                  <a:sysClr val="windowText" lastClr="000000"/>
                </a:solidFill>
                <a:cs typeface="Times New Roman"/>
              </a:rPr>
              <a:t> </a:t>
            </a:r>
            <a:r>
              <a:rPr lang="en-US" kern="0" dirty="0">
                <a:solidFill>
                  <a:sysClr val="windowText" lastClr="000000"/>
                </a:solidFill>
                <a:cs typeface="Tw Cen MT"/>
              </a:rPr>
              <a:t>For</a:t>
            </a:r>
            <a:r>
              <a:rPr lang="en-US" kern="0" spc="20" dirty="0">
                <a:solidFill>
                  <a:sysClr val="windowText" lastClr="000000"/>
                </a:solidFill>
                <a:cs typeface="Times New Roman"/>
              </a:rPr>
              <a:t> </a:t>
            </a:r>
            <a:r>
              <a:rPr lang="en-US" kern="0" dirty="0">
                <a:solidFill>
                  <a:sysClr val="windowText" lastClr="000000"/>
                </a:solidFill>
                <a:cs typeface="Tw Cen MT"/>
              </a:rPr>
              <a:t>Design</a:t>
            </a:r>
            <a:r>
              <a:rPr lang="en-US" kern="0" spc="20" dirty="0">
                <a:solidFill>
                  <a:sysClr val="windowText" lastClr="000000"/>
                </a:solidFill>
                <a:cs typeface="Times New Roman"/>
              </a:rPr>
              <a:t> </a:t>
            </a:r>
            <a:r>
              <a:rPr lang="en-US" kern="0" dirty="0">
                <a:solidFill>
                  <a:sysClr val="windowText" lastClr="000000"/>
                </a:solidFill>
                <a:cs typeface="Tw Cen MT"/>
              </a:rPr>
              <a:t>And</a:t>
            </a:r>
            <a:r>
              <a:rPr lang="en-US" kern="0" spc="20" dirty="0">
                <a:solidFill>
                  <a:sysClr val="windowText" lastClr="000000"/>
                </a:solidFill>
                <a:cs typeface="Times New Roman"/>
              </a:rPr>
              <a:t> </a:t>
            </a:r>
            <a:r>
              <a:rPr lang="en-US" kern="0" dirty="0">
                <a:solidFill>
                  <a:sysClr val="windowText" lastClr="000000"/>
                </a:solidFill>
                <a:cs typeface="Tw Cen MT"/>
              </a:rPr>
              <a:t>Construction</a:t>
            </a:r>
            <a:r>
              <a:rPr lang="en-US" kern="0" spc="20" dirty="0">
                <a:solidFill>
                  <a:sysClr val="windowText" lastClr="000000"/>
                </a:solidFill>
                <a:cs typeface="Times New Roman"/>
              </a:rPr>
              <a:t> </a:t>
            </a:r>
            <a:r>
              <a:rPr lang="en-US" kern="0" dirty="0">
                <a:solidFill>
                  <a:sysClr val="windowText" lastClr="000000"/>
                </a:solidFill>
                <a:cs typeface="Tw Cen MT"/>
              </a:rPr>
              <a:t>Of</a:t>
            </a:r>
            <a:r>
              <a:rPr lang="en-US" kern="0" spc="70" dirty="0">
                <a:solidFill>
                  <a:sysClr val="windowText" lastClr="000000"/>
                </a:solidFill>
                <a:cs typeface="Times New Roman"/>
              </a:rPr>
              <a:t> </a:t>
            </a:r>
            <a:r>
              <a:rPr lang="en-US" kern="0" dirty="0">
                <a:solidFill>
                  <a:sysClr val="windowText" lastClr="000000"/>
                </a:solidFill>
                <a:cs typeface="Tw Cen MT"/>
              </a:rPr>
              <a:t>Hospital</a:t>
            </a:r>
            <a:r>
              <a:rPr lang="en-US" kern="0" spc="20" dirty="0">
                <a:solidFill>
                  <a:sysClr val="windowText" lastClr="000000"/>
                </a:solidFill>
                <a:cs typeface="Times New Roman"/>
              </a:rPr>
              <a:t> </a:t>
            </a:r>
            <a:r>
              <a:rPr lang="en-US" kern="0" dirty="0">
                <a:solidFill>
                  <a:sysClr val="windowText" lastClr="000000"/>
                </a:solidFill>
                <a:cs typeface="Tw Cen MT"/>
              </a:rPr>
              <a:t>And</a:t>
            </a:r>
            <a:r>
              <a:rPr lang="en-US" kern="0" spc="20" dirty="0">
                <a:solidFill>
                  <a:sysClr val="windowText" lastClr="000000"/>
                </a:solidFill>
                <a:cs typeface="Times New Roman"/>
              </a:rPr>
              <a:t> </a:t>
            </a:r>
            <a:r>
              <a:rPr lang="en-US" kern="0" dirty="0">
                <a:solidFill>
                  <a:sysClr val="windowText" lastClr="000000"/>
                </a:solidFill>
                <a:cs typeface="Tw Cen MT"/>
              </a:rPr>
              <a:t>Health</a:t>
            </a:r>
            <a:r>
              <a:rPr lang="en-US" kern="0" spc="20" dirty="0">
                <a:solidFill>
                  <a:sysClr val="windowText" lastClr="000000"/>
                </a:solidFill>
                <a:cs typeface="Times New Roman"/>
              </a:rPr>
              <a:t> </a:t>
            </a:r>
            <a:r>
              <a:rPr lang="en-US" kern="0" spc="-20" dirty="0">
                <a:solidFill>
                  <a:sysClr val="windowText" lastClr="000000"/>
                </a:solidFill>
                <a:cs typeface="Tw Cen MT"/>
              </a:rPr>
              <a:t>Care</a:t>
            </a:r>
            <a:r>
              <a:rPr lang="en-US" kern="0" spc="-20" dirty="0">
                <a:solidFill>
                  <a:sysClr val="windowText" lastClr="000000"/>
                </a:solidFill>
                <a:cs typeface="Times New Roman"/>
              </a:rPr>
              <a:t> </a:t>
            </a:r>
            <a:r>
              <a:rPr lang="en-US" kern="0" dirty="0">
                <a:solidFill>
                  <a:sysClr val="windowText" lastClr="000000"/>
                </a:solidFill>
                <a:cs typeface="Tw Cen MT"/>
              </a:rPr>
              <a:t>Facilities,</a:t>
            </a:r>
            <a:r>
              <a:rPr lang="en-US" kern="0" spc="-10" dirty="0">
                <a:solidFill>
                  <a:sysClr val="windowText" lastClr="000000"/>
                </a:solidFill>
                <a:cs typeface="Times New Roman"/>
              </a:rPr>
              <a:t> </a:t>
            </a:r>
            <a:r>
              <a:rPr lang="en-US" kern="0" dirty="0">
                <a:solidFill>
                  <a:sysClr val="windowText" lastClr="000000"/>
                </a:solidFill>
                <a:cs typeface="Tw Cen MT"/>
              </a:rPr>
              <a:t>2001.</a:t>
            </a:r>
            <a:r>
              <a:rPr lang="en-US" kern="0" spc="-5" dirty="0">
                <a:solidFill>
                  <a:sysClr val="windowText" lastClr="000000"/>
                </a:solidFill>
                <a:cs typeface="Times New Roman"/>
              </a:rPr>
              <a:t> </a:t>
            </a:r>
            <a:r>
              <a:rPr lang="en-US" kern="0" spc="-10" dirty="0">
                <a:solidFill>
                  <a:sysClr val="windowText" lastClr="000000"/>
                </a:solidFill>
                <a:cs typeface="Tw Cen MT"/>
              </a:rPr>
              <a:t>Washington,</a:t>
            </a:r>
            <a:r>
              <a:rPr lang="en-US" kern="0" spc="-5" dirty="0">
                <a:solidFill>
                  <a:sysClr val="windowText" lastClr="000000"/>
                </a:solidFill>
                <a:cs typeface="Times New Roman"/>
              </a:rPr>
              <a:t> </a:t>
            </a:r>
            <a:r>
              <a:rPr lang="en-US" kern="0" dirty="0">
                <a:solidFill>
                  <a:sysClr val="windowText" lastClr="000000"/>
                </a:solidFill>
                <a:cs typeface="Tw Cen MT"/>
              </a:rPr>
              <a:t>DC:</a:t>
            </a:r>
            <a:r>
              <a:rPr lang="en-US" kern="0" spc="-10" dirty="0">
                <a:solidFill>
                  <a:sysClr val="windowText" lastClr="000000"/>
                </a:solidFill>
                <a:cs typeface="Times New Roman"/>
              </a:rPr>
              <a:t> </a:t>
            </a:r>
            <a:r>
              <a:rPr lang="en-US" kern="0" dirty="0">
                <a:solidFill>
                  <a:sysClr val="windowText" lastClr="000000"/>
                </a:solidFill>
                <a:cs typeface="Tw Cen MT"/>
              </a:rPr>
              <a:t>American</a:t>
            </a:r>
            <a:r>
              <a:rPr lang="en-US" kern="0" spc="-5" dirty="0">
                <a:solidFill>
                  <a:sysClr val="windowText" lastClr="000000"/>
                </a:solidFill>
                <a:cs typeface="Times New Roman"/>
              </a:rPr>
              <a:t> </a:t>
            </a:r>
            <a:r>
              <a:rPr lang="en-US" kern="0" dirty="0">
                <a:solidFill>
                  <a:sysClr val="windowText" lastClr="000000"/>
                </a:solidFill>
                <a:cs typeface="Tw Cen MT"/>
              </a:rPr>
              <a:t>Institute</a:t>
            </a:r>
            <a:r>
              <a:rPr lang="en-US" kern="0" spc="-5" dirty="0">
                <a:solidFill>
                  <a:sysClr val="windowText" lastClr="000000"/>
                </a:solidFill>
                <a:cs typeface="Times New Roman"/>
              </a:rPr>
              <a:t> </a:t>
            </a:r>
            <a:r>
              <a:rPr lang="en-US" kern="0" dirty="0">
                <a:solidFill>
                  <a:sysClr val="windowText" lastClr="000000"/>
                </a:solidFill>
                <a:cs typeface="Tw Cen MT"/>
              </a:rPr>
              <a:t>Of</a:t>
            </a:r>
            <a:r>
              <a:rPr lang="en-US" kern="0" spc="45" dirty="0">
                <a:solidFill>
                  <a:sysClr val="windowText" lastClr="000000"/>
                </a:solidFill>
                <a:cs typeface="Times New Roman"/>
              </a:rPr>
              <a:t> </a:t>
            </a:r>
            <a:r>
              <a:rPr lang="en-US" kern="0" dirty="0">
                <a:solidFill>
                  <a:sysClr val="windowText" lastClr="000000"/>
                </a:solidFill>
                <a:cs typeface="Tw Cen MT"/>
              </a:rPr>
              <a:t>Architects</a:t>
            </a:r>
            <a:r>
              <a:rPr lang="en-US" kern="0" spc="-10" dirty="0">
                <a:solidFill>
                  <a:sysClr val="windowText" lastClr="000000"/>
                </a:solidFill>
                <a:cs typeface="Times New Roman"/>
              </a:rPr>
              <a:t> </a:t>
            </a:r>
            <a:r>
              <a:rPr lang="en-US" kern="0" dirty="0">
                <a:solidFill>
                  <a:sysClr val="windowText" lastClr="000000"/>
                </a:solidFill>
                <a:cs typeface="Tw Cen MT"/>
              </a:rPr>
              <a:t>Press,</a:t>
            </a:r>
            <a:r>
              <a:rPr lang="en-US" kern="0" spc="-5" dirty="0">
                <a:solidFill>
                  <a:sysClr val="windowText" lastClr="000000"/>
                </a:solidFill>
                <a:cs typeface="Times New Roman"/>
              </a:rPr>
              <a:t> </a:t>
            </a:r>
            <a:r>
              <a:rPr lang="en-US" kern="0" spc="-10" dirty="0">
                <a:solidFill>
                  <a:sysClr val="windowText" lastClr="000000"/>
                </a:solidFill>
                <a:cs typeface="Tw Cen MT"/>
              </a:rPr>
              <a:t>2001.</a:t>
            </a:r>
            <a:endParaRPr lang="en-US" kern="0" dirty="0">
              <a:solidFill>
                <a:sysClr val="windowText" lastClr="000000"/>
              </a:solidFill>
              <a:cs typeface="Tw Cen MT"/>
            </a:endParaRPr>
          </a:p>
          <a:p>
            <a:pPr marL="240665" lvl="0" indent="-227965">
              <a:lnSpc>
                <a:spcPct val="100000"/>
              </a:lnSpc>
              <a:spcBef>
                <a:spcPts val="1480"/>
              </a:spcBef>
              <a:buFont typeface="Arial"/>
              <a:buChar char="•"/>
              <a:tabLst>
                <a:tab pos="240665" algn="l"/>
              </a:tabLst>
            </a:pPr>
            <a:r>
              <a:rPr lang="en-US" sz="1800" kern="0" dirty="0">
                <a:solidFill>
                  <a:sysClr val="windowText" lastClr="000000"/>
                </a:solidFill>
                <a:cs typeface="Tw Cen MT"/>
              </a:rPr>
              <a:t>Guidelines</a:t>
            </a:r>
            <a:r>
              <a:rPr lang="en-US" sz="1800" kern="0" spc="5" dirty="0">
                <a:solidFill>
                  <a:sysClr val="windowText" lastClr="000000"/>
                </a:solidFill>
                <a:cs typeface="Times New Roman"/>
              </a:rPr>
              <a:t> </a:t>
            </a:r>
            <a:r>
              <a:rPr lang="en-US" sz="1800" kern="0" dirty="0">
                <a:solidFill>
                  <a:sysClr val="windowText" lastClr="000000"/>
                </a:solidFill>
                <a:cs typeface="Tw Cen MT"/>
              </a:rPr>
              <a:t>for</a:t>
            </a:r>
            <a:r>
              <a:rPr lang="en-US" sz="1800" kern="0" spc="5" dirty="0">
                <a:solidFill>
                  <a:sysClr val="windowText" lastClr="000000"/>
                </a:solidFill>
                <a:cs typeface="Times New Roman"/>
              </a:rPr>
              <a:t> </a:t>
            </a:r>
            <a:r>
              <a:rPr lang="en-US" sz="1800" kern="0" dirty="0">
                <a:solidFill>
                  <a:sysClr val="windowText" lastClr="000000"/>
                </a:solidFill>
                <a:cs typeface="Tw Cen MT"/>
              </a:rPr>
              <a:t>Environmental</a:t>
            </a:r>
            <a:r>
              <a:rPr lang="en-US" sz="1800" kern="0" spc="5" dirty="0">
                <a:solidFill>
                  <a:sysClr val="windowText" lastClr="000000"/>
                </a:solidFill>
                <a:cs typeface="Times New Roman"/>
              </a:rPr>
              <a:t> </a:t>
            </a:r>
            <a:r>
              <a:rPr lang="en-US" sz="1800" kern="0" dirty="0">
                <a:solidFill>
                  <a:sysClr val="windowText" lastClr="000000"/>
                </a:solidFill>
                <a:cs typeface="Tw Cen MT"/>
              </a:rPr>
              <a:t>Infection</a:t>
            </a:r>
            <a:r>
              <a:rPr lang="en-US" sz="1800" kern="0" spc="5" dirty="0">
                <a:solidFill>
                  <a:sysClr val="windowText" lastClr="000000"/>
                </a:solidFill>
                <a:cs typeface="Times New Roman"/>
              </a:rPr>
              <a:t> </a:t>
            </a:r>
            <a:r>
              <a:rPr lang="en-US" sz="1800" kern="0" dirty="0">
                <a:solidFill>
                  <a:sysClr val="windowText" lastClr="000000"/>
                </a:solidFill>
                <a:cs typeface="Tw Cen MT"/>
              </a:rPr>
              <a:t>Control</a:t>
            </a:r>
            <a:r>
              <a:rPr lang="en-US" sz="1800" kern="0" spc="5" dirty="0">
                <a:solidFill>
                  <a:sysClr val="windowText" lastClr="000000"/>
                </a:solidFill>
                <a:cs typeface="Times New Roman"/>
              </a:rPr>
              <a:t> </a:t>
            </a:r>
            <a:r>
              <a:rPr lang="en-US" sz="1800" kern="0" dirty="0">
                <a:solidFill>
                  <a:sysClr val="windowText" lastClr="000000"/>
                </a:solidFill>
                <a:cs typeface="Tw Cen MT"/>
              </a:rPr>
              <a:t>in</a:t>
            </a:r>
            <a:r>
              <a:rPr lang="en-US" sz="1800" kern="0" spc="5" dirty="0">
                <a:solidFill>
                  <a:sysClr val="windowText" lastClr="000000"/>
                </a:solidFill>
                <a:cs typeface="Times New Roman"/>
              </a:rPr>
              <a:t> </a:t>
            </a:r>
            <a:r>
              <a:rPr lang="en-US" sz="1800" kern="0" spc="-10" dirty="0">
                <a:solidFill>
                  <a:sysClr val="windowText" lastClr="000000"/>
                </a:solidFill>
                <a:cs typeface="Tw Cen MT"/>
              </a:rPr>
              <a:t>Health-</a:t>
            </a:r>
            <a:r>
              <a:rPr lang="en-US" sz="1800" kern="0" dirty="0">
                <a:solidFill>
                  <a:sysClr val="windowText" lastClr="000000"/>
                </a:solidFill>
                <a:cs typeface="Tw Cen MT"/>
              </a:rPr>
              <a:t>Care</a:t>
            </a:r>
            <a:r>
              <a:rPr lang="en-US" sz="1800" kern="0" spc="5" dirty="0">
                <a:solidFill>
                  <a:sysClr val="windowText" lastClr="000000"/>
                </a:solidFill>
                <a:cs typeface="Times New Roman"/>
              </a:rPr>
              <a:t> </a:t>
            </a:r>
            <a:r>
              <a:rPr lang="en-US" sz="1800" kern="0" dirty="0">
                <a:solidFill>
                  <a:sysClr val="windowText" lastClr="000000"/>
                </a:solidFill>
                <a:cs typeface="Tw Cen MT"/>
              </a:rPr>
              <a:t>Facilities,</a:t>
            </a:r>
            <a:r>
              <a:rPr lang="en-US" sz="1800" kern="0" spc="10" dirty="0">
                <a:solidFill>
                  <a:sysClr val="windowText" lastClr="000000"/>
                </a:solidFill>
                <a:cs typeface="Times New Roman"/>
              </a:rPr>
              <a:t> </a:t>
            </a:r>
            <a:r>
              <a:rPr lang="en-US" sz="1800" kern="0" dirty="0">
                <a:solidFill>
                  <a:sysClr val="windowText" lastClr="000000"/>
                </a:solidFill>
                <a:cs typeface="Tw Cen MT"/>
              </a:rPr>
              <a:t>Recommendations</a:t>
            </a:r>
            <a:r>
              <a:rPr lang="en-US" sz="1800" kern="0" spc="5" dirty="0">
                <a:solidFill>
                  <a:sysClr val="windowText" lastClr="000000"/>
                </a:solidFill>
                <a:cs typeface="Times New Roman"/>
              </a:rPr>
              <a:t> </a:t>
            </a:r>
            <a:r>
              <a:rPr lang="en-US" sz="1800" kern="0" dirty="0">
                <a:solidFill>
                  <a:sysClr val="windowText" lastClr="000000"/>
                </a:solidFill>
                <a:cs typeface="Tw Cen MT"/>
              </a:rPr>
              <a:t>of</a:t>
            </a:r>
            <a:r>
              <a:rPr lang="en-US" sz="1800" kern="0" spc="55" dirty="0">
                <a:solidFill>
                  <a:sysClr val="windowText" lastClr="000000"/>
                </a:solidFill>
                <a:cs typeface="Times New Roman"/>
              </a:rPr>
              <a:t> </a:t>
            </a:r>
            <a:r>
              <a:rPr lang="en-US" sz="1800" b="1" kern="0" spc="-25" dirty="0">
                <a:solidFill>
                  <a:sysClr val="windowText" lastClr="000000"/>
                </a:solidFill>
                <a:cs typeface="Tw Cen MT"/>
              </a:rPr>
              <a:t>CDC</a:t>
            </a:r>
            <a:endParaRPr lang="en-US" sz="1800" kern="0" dirty="0">
              <a:solidFill>
                <a:sysClr val="windowText" lastClr="000000"/>
              </a:solidFill>
              <a:cs typeface="Tw Cen MT"/>
            </a:endParaRPr>
          </a:p>
          <a:p>
            <a:pPr marL="241300" lvl="0" indent="0">
              <a:lnSpc>
                <a:spcPct val="100000"/>
              </a:lnSpc>
              <a:spcBef>
                <a:spcPts val="500"/>
              </a:spcBef>
              <a:buNone/>
            </a:pPr>
            <a:r>
              <a:rPr lang="en-US" sz="1800" kern="0" dirty="0">
                <a:solidFill>
                  <a:sysClr val="windowText" lastClr="000000"/>
                </a:solidFill>
                <a:cs typeface="Tw Cen MT"/>
              </a:rPr>
              <a:t>and</a:t>
            </a:r>
            <a:r>
              <a:rPr lang="en-US" sz="1800" kern="0" spc="10" dirty="0">
                <a:solidFill>
                  <a:sysClr val="windowText" lastClr="000000"/>
                </a:solidFill>
                <a:cs typeface="Times New Roman"/>
              </a:rPr>
              <a:t> </a:t>
            </a:r>
            <a:r>
              <a:rPr lang="en-US" sz="1800" kern="0" dirty="0">
                <a:solidFill>
                  <a:sysClr val="windowText" lastClr="000000"/>
                </a:solidFill>
                <a:cs typeface="Tw Cen MT"/>
              </a:rPr>
              <a:t>the</a:t>
            </a:r>
            <a:r>
              <a:rPr lang="en-US" sz="1800" kern="0" spc="15" dirty="0">
                <a:solidFill>
                  <a:sysClr val="windowText" lastClr="000000"/>
                </a:solidFill>
                <a:cs typeface="Times New Roman"/>
              </a:rPr>
              <a:t> </a:t>
            </a:r>
            <a:r>
              <a:rPr lang="en-US" sz="1800" kern="0" dirty="0">
                <a:solidFill>
                  <a:sysClr val="windowText" lastClr="000000"/>
                </a:solidFill>
                <a:cs typeface="Tw Cen MT"/>
              </a:rPr>
              <a:t>Healthcare</a:t>
            </a:r>
            <a:r>
              <a:rPr lang="en-US" sz="1800" kern="0" spc="15" dirty="0">
                <a:solidFill>
                  <a:sysClr val="windowText" lastClr="000000"/>
                </a:solidFill>
                <a:cs typeface="Times New Roman"/>
              </a:rPr>
              <a:t> </a:t>
            </a:r>
            <a:r>
              <a:rPr lang="en-US" sz="1800" kern="0" dirty="0">
                <a:solidFill>
                  <a:sysClr val="windowText" lastClr="000000"/>
                </a:solidFill>
                <a:cs typeface="Tw Cen MT"/>
              </a:rPr>
              <a:t>Infection</a:t>
            </a:r>
            <a:r>
              <a:rPr lang="en-US" sz="1800" kern="0" spc="15" dirty="0">
                <a:solidFill>
                  <a:sysClr val="windowText" lastClr="000000"/>
                </a:solidFill>
                <a:cs typeface="Times New Roman"/>
              </a:rPr>
              <a:t> </a:t>
            </a:r>
            <a:r>
              <a:rPr lang="en-US" sz="1800" kern="0" dirty="0">
                <a:solidFill>
                  <a:sysClr val="windowText" lastClr="000000"/>
                </a:solidFill>
                <a:cs typeface="Tw Cen MT"/>
              </a:rPr>
              <a:t>Control</a:t>
            </a:r>
            <a:r>
              <a:rPr lang="en-US" sz="1800" kern="0" spc="10" dirty="0">
                <a:solidFill>
                  <a:sysClr val="windowText" lastClr="000000"/>
                </a:solidFill>
                <a:cs typeface="Times New Roman"/>
              </a:rPr>
              <a:t> </a:t>
            </a:r>
            <a:r>
              <a:rPr lang="en-US" sz="1800" kern="0" dirty="0">
                <a:solidFill>
                  <a:sysClr val="windowText" lastClr="000000"/>
                </a:solidFill>
                <a:cs typeface="Tw Cen MT"/>
              </a:rPr>
              <a:t>Practices</a:t>
            </a:r>
            <a:r>
              <a:rPr lang="en-US" sz="1800" kern="0" spc="15" dirty="0">
                <a:solidFill>
                  <a:sysClr val="windowText" lastClr="000000"/>
                </a:solidFill>
                <a:cs typeface="Times New Roman"/>
              </a:rPr>
              <a:t> </a:t>
            </a:r>
            <a:r>
              <a:rPr lang="en-US" sz="1800" kern="0" dirty="0">
                <a:solidFill>
                  <a:sysClr val="windowText" lastClr="000000"/>
                </a:solidFill>
                <a:cs typeface="Tw Cen MT"/>
              </a:rPr>
              <a:t>Advisory</a:t>
            </a:r>
            <a:r>
              <a:rPr lang="en-US" sz="1800" kern="0" spc="15" dirty="0">
                <a:solidFill>
                  <a:sysClr val="windowText" lastClr="000000"/>
                </a:solidFill>
                <a:cs typeface="Times New Roman"/>
              </a:rPr>
              <a:t> </a:t>
            </a:r>
            <a:r>
              <a:rPr lang="en-US" sz="1800" kern="0" dirty="0">
                <a:solidFill>
                  <a:sysClr val="windowText" lastClr="000000"/>
                </a:solidFill>
                <a:cs typeface="Tw Cen MT"/>
              </a:rPr>
              <a:t>Committee</a:t>
            </a:r>
            <a:r>
              <a:rPr lang="en-US" sz="1800" kern="0" spc="15" dirty="0">
                <a:solidFill>
                  <a:sysClr val="windowText" lastClr="000000"/>
                </a:solidFill>
                <a:cs typeface="Times New Roman"/>
              </a:rPr>
              <a:t> </a:t>
            </a:r>
            <a:r>
              <a:rPr lang="en-US" sz="1800" kern="0" spc="-10" dirty="0">
                <a:solidFill>
                  <a:sysClr val="windowText" lastClr="000000"/>
                </a:solidFill>
                <a:cs typeface="Tw Cen MT"/>
              </a:rPr>
              <a:t>(</a:t>
            </a:r>
            <a:r>
              <a:rPr lang="en-US" sz="1800" b="1" kern="0" spc="-10" dirty="0">
                <a:solidFill>
                  <a:sysClr val="windowText" lastClr="000000"/>
                </a:solidFill>
                <a:cs typeface="Tw Cen MT"/>
              </a:rPr>
              <a:t>HICPAC</a:t>
            </a:r>
            <a:r>
              <a:rPr lang="tr-TR" sz="1800" b="1" kern="0" spc="-10" dirty="0">
                <a:solidFill>
                  <a:sysClr val="windowText" lastClr="000000"/>
                </a:solidFill>
                <a:cs typeface="Tw Cen MT"/>
              </a:rPr>
              <a:t>)</a:t>
            </a:r>
          </a:p>
          <a:p>
            <a:pPr marL="241300" lvl="0" indent="0">
              <a:lnSpc>
                <a:spcPct val="100000"/>
              </a:lnSpc>
              <a:spcBef>
                <a:spcPts val="500"/>
              </a:spcBef>
              <a:buNone/>
            </a:pPr>
            <a:r>
              <a:rPr lang="en-US" sz="1800" kern="0" dirty="0">
                <a:solidFill>
                  <a:sysClr val="windowText" lastClr="000000"/>
                </a:solidFill>
                <a:cs typeface="Tw Cen MT"/>
              </a:rPr>
              <a:t>EN 14065 – Risk </a:t>
            </a:r>
            <a:r>
              <a:rPr lang="en-US" sz="1800" kern="0" dirty="0" err="1">
                <a:solidFill>
                  <a:sysClr val="windowText" lastClr="000000"/>
                </a:solidFill>
                <a:cs typeface="Tw Cen MT"/>
              </a:rPr>
              <a:t>Analizi</a:t>
            </a:r>
            <a:r>
              <a:rPr lang="en-US" sz="1800" kern="0" dirty="0">
                <a:solidFill>
                  <a:sysClr val="windowText" lastClr="000000"/>
                </a:solidFill>
                <a:cs typeface="Tw Cen MT"/>
              </a:rPr>
              <a:t> </a:t>
            </a:r>
            <a:r>
              <a:rPr lang="en-US" sz="1800" kern="0" dirty="0" err="1">
                <a:solidFill>
                  <a:sysClr val="windowText" lastClr="000000"/>
                </a:solidFill>
                <a:cs typeface="Tw Cen MT"/>
              </a:rPr>
              <a:t>ve</a:t>
            </a:r>
            <a:r>
              <a:rPr lang="en-US" sz="1800" kern="0" dirty="0">
                <a:solidFill>
                  <a:sysClr val="windowText" lastClr="000000"/>
                </a:solidFill>
                <a:cs typeface="Tw Cen MT"/>
              </a:rPr>
              <a:t> </a:t>
            </a:r>
            <a:r>
              <a:rPr lang="en-US" sz="1800" kern="0" dirty="0" err="1">
                <a:solidFill>
                  <a:sysClr val="windowText" lastClr="000000"/>
                </a:solidFill>
                <a:cs typeface="Tw Cen MT"/>
              </a:rPr>
              <a:t>Biyokontaminasyon</a:t>
            </a:r>
            <a:r>
              <a:rPr lang="en-US" sz="1800" kern="0" dirty="0">
                <a:solidFill>
                  <a:sysClr val="windowText" lastClr="000000"/>
                </a:solidFill>
                <a:cs typeface="Tw Cen MT"/>
              </a:rPr>
              <a:t> </a:t>
            </a:r>
            <a:r>
              <a:rPr lang="en-US" sz="1800" kern="0" dirty="0" err="1">
                <a:solidFill>
                  <a:sysClr val="windowText" lastClr="000000"/>
                </a:solidFill>
                <a:cs typeface="Tw Cen MT"/>
              </a:rPr>
              <a:t>Kontrolü</a:t>
            </a:r>
            <a:r>
              <a:rPr lang="en-US" sz="1800" kern="0" dirty="0">
                <a:solidFill>
                  <a:sysClr val="windowText" lastClr="000000"/>
                </a:solidFill>
                <a:cs typeface="Tw Cen MT"/>
              </a:rPr>
              <a:t> (Risk Analysis and Biocontamination Control – </a:t>
            </a:r>
            <a:r>
              <a:rPr lang="en-US" sz="1800" b="1" kern="0" dirty="0">
                <a:solidFill>
                  <a:sysClr val="windowText" lastClr="000000"/>
                </a:solidFill>
                <a:cs typeface="Tw Cen MT"/>
              </a:rPr>
              <a:t>RABC</a:t>
            </a:r>
            <a:r>
              <a:rPr lang="tr-TR" sz="1800" b="1" kern="0" dirty="0">
                <a:solidFill>
                  <a:sysClr val="windowText" lastClr="000000"/>
                </a:solidFill>
                <a:cs typeface="Tw Cen MT"/>
              </a:rPr>
              <a:t>)</a:t>
            </a:r>
            <a:endParaRPr lang="en-US" sz="1800" b="1" kern="0" dirty="0">
              <a:solidFill>
                <a:sysClr val="windowText" lastClr="000000"/>
              </a:solidFill>
              <a:cs typeface="Tw Cen MT"/>
            </a:endParaRPr>
          </a:p>
          <a:p>
            <a:pPr marL="240665" lvl="0" indent="-227965">
              <a:lnSpc>
                <a:spcPct val="100000"/>
              </a:lnSpc>
              <a:spcBef>
                <a:spcPts val="1500"/>
              </a:spcBef>
              <a:buFont typeface="Arial"/>
              <a:buChar char="•"/>
              <a:tabLst>
                <a:tab pos="240665" algn="l"/>
              </a:tabLst>
            </a:pPr>
            <a:r>
              <a:rPr lang="en-US" sz="1800" b="1" kern="0" dirty="0">
                <a:solidFill>
                  <a:sysClr val="windowText" lastClr="000000"/>
                </a:solidFill>
                <a:cs typeface="Tw Cen MT"/>
              </a:rPr>
              <a:t>AORN</a:t>
            </a:r>
            <a:r>
              <a:rPr lang="en-US" sz="1800" kern="0" spc="5" dirty="0">
                <a:solidFill>
                  <a:sysClr val="windowText" lastClr="000000"/>
                </a:solidFill>
                <a:cs typeface="Times New Roman"/>
              </a:rPr>
              <a:t> </a:t>
            </a:r>
            <a:r>
              <a:rPr lang="en-US" sz="1800" kern="0" dirty="0">
                <a:solidFill>
                  <a:sysClr val="windowText" lastClr="000000"/>
                </a:solidFill>
                <a:cs typeface="Tw Cen MT"/>
              </a:rPr>
              <a:t>Standards</a:t>
            </a:r>
            <a:r>
              <a:rPr lang="en-US" sz="1800" kern="0" spc="10" dirty="0">
                <a:solidFill>
                  <a:sysClr val="windowText" lastClr="000000"/>
                </a:solidFill>
                <a:cs typeface="Times New Roman"/>
              </a:rPr>
              <a:t> </a:t>
            </a:r>
            <a:r>
              <a:rPr lang="en-US" sz="1800" kern="0" dirty="0">
                <a:solidFill>
                  <a:sysClr val="windowText" lastClr="000000"/>
                </a:solidFill>
                <a:cs typeface="Tw Cen MT"/>
              </a:rPr>
              <a:t>And</a:t>
            </a:r>
            <a:r>
              <a:rPr lang="en-US" sz="1800" kern="0" spc="10" dirty="0">
                <a:solidFill>
                  <a:sysClr val="windowText" lastClr="000000"/>
                </a:solidFill>
                <a:cs typeface="Times New Roman"/>
              </a:rPr>
              <a:t> </a:t>
            </a:r>
            <a:r>
              <a:rPr lang="en-US" sz="1800" kern="0" dirty="0">
                <a:solidFill>
                  <a:sysClr val="windowText" lastClr="000000"/>
                </a:solidFill>
                <a:cs typeface="Tw Cen MT"/>
              </a:rPr>
              <a:t>Recommended</a:t>
            </a:r>
            <a:r>
              <a:rPr lang="en-US" sz="1800" kern="0" spc="5" dirty="0">
                <a:solidFill>
                  <a:sysClr val="windowText" lastClr="000000"/>
                </a:solidFill>
                <a:cs typeface="Times New Roman"/>
              </a:rPr>
              <a:t> </a:t>
            </a:r>
            <a:r>
              <a:rPr lang="en-US" sz="1800" kern="0" dirty="0">
                <a:solidFill>
                  <a:sysClr val="windowText" lastClr="000000"/>
                </a:solidFill>
                <a:cs typeface="Tw Cen MT"/>
              </a:rPr>
              <a:t>Practices</a:t>
            </a:r>
            <a:r>
              <a:rPr lang="en-US" sz="1800" kern="0" spc="10" dirty="0">
                <a:solidFill>
                  <a:sysClr val="windowText" lastClr="000000"/>
                </a:solidFill>
                <a:cs typeface="Times New Roman"/>
              </a:rPr>
              <a:t> </a:t>
            </a:r>
            <a:r>
              <a:rPr lang="en-US" sz="1800" kern="0" dirty="0">
                <a:solidFill>
                  <a:sysClr val="windowText" lastClr="000000"/>
                </a:solidFill>
                <a:cs typeface="Tw Cen MT"/>
              </a:rPr>
              <a:t>For</a:t>
            </a:r>
            <a:r>
              <a:rPr lang="en-US" sz="1800" kern="0" spc="10" dirty="0">
                <a:solidFill>
                  <a:sysClr val="windowText" lastClr="000000"/>
                </a:solidFill>
                <a:cs typeface="Times New Roman"/>
              </a:rPr>
              <a:t> </a:t>
            </a:r>
            <a:r>
              <a:rPr lang="en-US" sz="1800" kern="0" dirty="0">
                <a:solidFill>
                  <a:sysClr val="windowText" lastClr="000000"/>
                </a:solidFill>
                <a:cs typeface="Tw Cen MT"/>
              </a:rPr>
              <a:t>Surgical</a:t>
            </a:r>
            <a:r>
              <a:rPr lang="en-US" sz="1800" kern="0" spc="5" dirty="0">
                <a:solidFill>
                  <a:sysClr val="windowText" lastClr="000000"/>
                </a:solidFill>
                <a:cs typeface="Times New Roman"/>
              </a:rPr>
              <a:t> </a:t>
            </a:r>
            <a:r>
              <a:rPr lang="en-US" sz="1800" kern="0" dirty="0">
                <a:solidFill>
                  <a:sysClr val="windowText" lastClr="000000"/>
                </a:solidFill>
                <a:cs typeface="Tw Cen MT"/>
              </a:rPr>
              <a:t>Attire</a:t>
            </a:r>
            <a:r>
              <a:rPr lang="en-US" sz="1800" kern="0" spc="5" dirty="0">
                <a:solidFill>
                  <a:sysClr val="windowText" lastClr="000000"/>
                </a:solidFill>
                <a:cs typeface="Times New Roman"/>
              </a:rPr>
              <a:t> </a:t>
            </a:r>
            <a:r>
              <a:rPr lang="en-US" sz="1800" kern="0" spc="-10" dirty="0">
                <a:solidFill>
                  <a:sysClr val="windowText" lastClr="000000"/>
                </a:solidFill>
                <a:cs typeface="Tw Cen MT"/>
              </a:rPr>
              <a:t>(2008)</a:t>
            </a:r>
            <a:endParaRPr lang="en-US" sz="1800" kern="0" dirty="0">
              <a:solidFill>
                <a:sysClr val="windowText" lastClr="000000"/>
              </a:solidFill>
              <a:cs typeface="Tw Cen MT"/>
            </a:endParaRPr>
          </a:p>
          <a:p>
            <a:pPr marL="240665" lvl="0" indent="-227965">
              <a:lnSpc>
                <a:spcPct val="100000"/>
              </a:lnSpc>
              <a:spcBef>
                <a:spcPts val="1400"/>
              </a:spcBef>
              <a:buFont typeface="Arial"/>
              <a:buChar char="•"/>
              <a:tabLst>
                <a:tab pos="240665" algn="l"/>
              </a:tabLst>
            </a:pPr>
            <a:r>
              <a:rPr lang="en-US" sz="1800" kern="0" dirty="0">
                <a:solidFill>
                  <a:sysClr val="windowText" lastClr="000000"/>
                </a:solidFill>
                <a:cs typeface="Tw Cen MT"/>
              </a:rPr>
              <a:t>Food</a:t>
            </a:r>
            <a:r>
              <a:rPr lang="en-US" sz="1800" kern="0" spc="25" dirty="0">
                <a:solidFill>
                  <a:sysClr val="windowText" lastClr="000000"/>
                </a:solidFill>
                <a:cs typeface="Times New Roman"/>
              </a:rPr>
              <a:t> </a:t>
            </a:r>
            <a:r>
              <a:rPr lang="en-US" sz="1800" kern="0" dirty="0">
                <a:solidFill>
                  <a:sysClr val="windowText" lastClr="000000"/>
                </a:solidFill>
                <a:cs typeface="Tw Cen MT"/>
              </a:rPr>
              <a:t>and</a:t>
            </a:r>
            <a:r>
              <a:rPr lang="en-US" sz="1800" kern="0" spc="30" dirty="0">
                <a:solidFill>
                  <a:sysClr val="windowText" lastClr="000000"/>
                </a:solidFill>
                <a:cs typeface="Times New Roman"/>
              </a:rPr>
              <a:t> </a:t>
            </a:r>
            <a:r>
              <a:rPr lang="en-US" sz="1800" kern="0" dirty="0">
                <a:solidFill>
                  <a:sysClr val="windowText" lastClr="000000"/>
                </a:solidFill>
                <a:cs typeface="Tw Cen MT"/>
              </a:rPr>
              <a:t>Drug</a:t>
            </a:r>
            <a:r>
              <a:rPr lang="en-US" sz="1800" kern="0" spc="25" dirty="0">
                <a:solidFill>
                  <a:sysClr val="windowText" lastClr="000000"/>
                </a:solidFill>
                <a:cs typeface="Times New Roman"/>
              </a:rPr>
              <a:t> </a:t>
            </a:r>
            <a:r>
              <a:rPr lang="en-US" sz="1800" kern="0" dirty="0">
                <a:solidFill>
                  <a:sysClr val="windowText" lastClr="000000"/>
                </a:solidFill>
                <a:cs typeface="Tw Cen MT"/>
              </a:rPr>
              <a:t>Administration</a:t>
            </a:r>
            <a:r>
              <a:rPr lang="en-US" sz="1800" kern="0" spc="30" dirty="0">
                <a:solidFill>
                  <a:sysClr val="windowText" lastClr="000000"/>
                </a:solidFill>
                <a:cs typeface="Times New Roman"/>
              </a:rPr>
              <a:t> </a:t>
            </a:r>
            <a:r>
              <a:rPr lang="en-US" sz="1800" kern="0" spc="-10" dirty="0">
                <a:solidFill>
                  <a:sysClr val="windowText" lastClr="000000"/>
                </a:solidFill>
                <a:cs typeface="Tw Cen MT"/>
              </a:rPr>
              <a:t>(</a:t>
            </a:r>
            <a:r>
              <a:rPr lang="en-US" sz="1800" b="1" kern="0" spc="-10" dirty="0">
                <a:solidFill>
                  <a:sysClr val="windowText" lastClr="000000"/>
                </a:solidFill>
                <a:cs typeface="Tw Cen MT"/>
              </a:rPr>
              <a:t>FDA</a:t>
            </a:r>
            <a:r>
              <a:rPr lang="en-US" sz="1800" kern="0" spc="-10" dirty="0">
                <a:solidFill>
                  <a:sysClr val="windowText" lastClr="000000"/>
                </a:solidFill>
                <a:cs typeface="Tw Cen MT"/>
              </a:rPr>
              <a:t>)</a:t>
            </a:r>
            <a:endParaRPr lang="en-US" sz="1800" kern="0" dirty="0">
              <a:solidFill>
                <a:sysClr val="windowText" lastClr="000000"/>
              </a:solidFill>
              <a:cs typeface="Tw Cen MT"/>
            </a:endParaRPr>
          </a:p>
          <a:p>
            <a:pPr marL="240665" lvl="0" indent="-227965">
              <a:lnSpc>
                <a:spcPct val="100000"/>
              </a:lnSpc>
              <a:spcBef>
                <a:spcPts val="1500"/>
              </a:spcBef>
              <a:buFont typeface="Arial"/>
              <a:buChar char="•"/>
              <a:tabLst>
                <a:tab pos="240665" algn="l"/>
              </a:tabLst>
            </a:pPr>
            <a:r>
              <a:rPr lang="en-US" sz="1800" kern="0" dirty="0">
                <a:solidFill>
                  <a:sysClr val="windowText" lastClr="000000"/>
                </a:solidFill>
                <a:cs typeface="Tw Cen MT"/>
              </a:rPr>
              <a:t>Environmental</a:t>
            </a:r>
            <a:r>
              <a:rPr lang="en-US" sz="1800" kern="0" spc="-25" dirty="0">
                <a:solidFill>
                  <a:sysClr val="windowText" lastClr="000000"/>
                </a:solidFill>
                <a:cs typeface="Times New Roman"/>
              </a:rPr>
              <a:t> </a:t>
            </a:r>
            <a:r>
              <a:rPr lang="en-US" sz="1800" kern="0" dirty="0">
                <a:solidFill>
                  <a:sysClr val="windowText" lastClr="000000"/>
                </a:solidFill>
                <a:cs typeface="Tw Cen MT"/>
              </a:rPr>
              <a:t>Protection</a:t>
            </a:r>
            <a:r>
              <a:rPr lang="en-US" sz="1800" kern="0" spc="-25" dirty="0">
                <a:solidFill>
                  <a:sysClr val="windowText" lastClr="000000"/>
                </a:solidFill>
                <a:cs typeface="Times New Roman"/>
              </a:rPr>
              <a:t> </a:t>
            </a:r>
            <a:r>
              <a:rPr lang="en-US" sz="1800" kern="0" dirty="0">
                <a:solidFill>
                  <a:sysClr val="windowText" lastClr="000000"/>
                </a:solidFill>
                <a:cs typeface="Tw Cen MT"/>
              </a:rPr>
              <a:t>Agency</a:t>
            </a:r>
            <a:r>
              <a:rPr lang="en-US" sz="1800" kern="0" spc="-30" dirty="0">
                <a:solidFill>
                  <a:sysClr val="windowText" lastClr="000000"/>
                </a:solidFill>
                <a:cs typeface="Times New Roman"/>
              </a:rPr>
              <a:t> </a:t>
            </a:r>
            <a:r>
              <a:rPr lang="en-US" sz="1800" kern="0" spc="-10" dirty="0">
                <a:solidFill>
                  <a:sysClr val="windowText" lastClr="000000"/>
                </a:solidFill>
                <a:cs typeface="Tw Cen MT"/>
              </a:rPr>
              <a:t>(</a:t>
            </a:r>
            <a:r>
              <a:rPr lang="en-US" sz="1800" b="1" kern="0" spc="-10" dirty="0">
                <a:solidFill>
                  <a:sysClr val="windowText" lastClr="000000"/>
                </a:solidFill>
                <a:cs typeface="Tw Cen MT"/>
              </a:rPr>
              <a:t>EPA</a:t>
            </a:r>
            <a:r>
              <a:rPr lang="en-US" sz="1800" kern="0" spc="-10" dirty="0">
                <a:solidFill>
                  <a:sysClr val="windowText" lastClr="000000"/>
                </a:solidFill>
                <a:cs typeface="Tw Cen MT"/>
              </a:rPr>
              <a:t>)</a:t>
            </a:r>
            <a:endParaRPr lang="en-US" sz="1800" kern="0" dirty="0">
              <a:solidFill>
                <a:sysClr val="windowText" lastClr="000000"/>
              </a:solidFill>
              <a:cs typeface="Tw Cen MT"/>
            </a:endParaRPr>
          </a:p>
          <a:p>
            <a:pPr marL="240665" lvl="0" indent="-227965">
              <a:lnSpc>
                <a:spcPct val="100000"/>
              </a:lnSpc>
              <a:spcBef>
                <a:spcPts val="1500"/>
              </a:spcBef>
              <a:buFont typeface="Arial"/>
              <a:buChar char="•"/>
              <a:tabLst>
                <a:tab pos="240665" algn="l"/>
              </a:tabLst>
            </a:pPr>
            <a:r>
              <a:rPr lang="en-US" sz="1800" kern="0" dirty="0">
                <a:solidFill>
                  <a:sysClr val="windowText" lastClr="000000"/>
                </a:solidFill>
                <a:cs typeface="Tw Cen MT"/>
              </a:rPr>
              <a:t>Occupational</a:t>
            </a:r>
            <a:r>
              <a:rPr lang="en-US" sz="1800" kern="0" spc="15" dirty="0">
                <a:solidFill>
                  <a:sysClr val="windowText" lastClr="000000"/>
                </a:solidFill>
                <a:cs typeface="Times New Roman"/>
              </a:rPr>
              <a:t> </a:t>
            </a:r>
            <a:r>
              <a:rPr lang="en-US" sz="1800" kern="0" dirty="0">
                <a:solidFill>
                  <a:sysClr val="windowText" lastClr="000000"/>
                </a:solidFill>
                <a:cs typeface="Tw Cen MT"/>
              </a:rPr>
              <a:t>Safety</a:t>
            </a:r>
            <a:r>
              <a:rPr lang="en-US" sz="1800" kern="0" spc="15" dirty="0">
                <a:solidFill>
                  <a:sysClr val="windowText" lastClr="000000"/>
                </a:solidFill>
                <a:cs typeface="Times New Roman"/>
              </a:rPr>
              <a:t> </a:t>
            </a:r>
            <a:r>
              <a:rPr lang="en-US" sz="1800" kern="0" dirty="0">
                <a:solidFill>
                  <a:sysClr val="windowText" lastClr="000000"/>
                </a:solidFill>
                <a:cs typeface="Tw Cen MT"/>
              </a:rPr>
              <a:t>and</a:t>
            </a:r>
            <a:r>
              <a:rPr lang="en-US" sz="1800" kern="0" spc="15" dirty="0">
                <a:solidFill>
                  <a:sysClr val="windowText" lastClr="000000"/>
                </a:solidFill>
                <a:cs typeface="Times New Roman"/>
              </a:rPr>
              <a:t> </a:t>
            </a:r>
            <a:r>
              <a:rPr lang="en-US" sz="1800" kern="0" dirty="0">
                <a:solidFill>
                  <a:sysClr val="windowText" lastClr="000000"/>
                </a:solidFill>
                <a:cs typeface="Tw Cen MT"/>
              </a:rPr>
              <a:t>Health</a:t>
            </a:r>
            <a:r>
              <a:rPr lang="en-US" sz="1800" kern="0" spc="15" dirty="0">
                <a:solidFill>
                  <a:sysClr val="windowText" lastClr="000000"/>
                </a:solidFill>
                <a:cs typeface="Times New Roman"/>
              </a:rPr>
              <a:t> </a:t>
            </a:r>
            <a:r>
              <a:rPr lang="en-US" sz="1800" kern="0" dirty="0">
                <a:solidFill>
                  <a:sysClr val="windowText" lastClr="000000"/>
                </a:solidFill>
                <a:cs typeface="Tw Cen MT"/>
              </a:rPr>
              <a:t>Administration</a:t>
            </a:r>
            <a:r>
              <a:rPr lang="en-US" sz="1800" kern="0" spc="20" dirty="0">
                <a:solidFill>
                  <a:sysClr val="windowText" lastClr="000000"/>
                </a:solidFill>
                <a:cs typeface="Times New Roman"/>
              </a:rPr>
              <a:t> </a:t>
            </a:r>
            <a:r>
              <a:rPr lang="en-US" sz="1800" kern="0" spc="-10" dirty="0">
                <a:solidFill>
                  <a:sysClr val="windowText" lastClr="000000"/>
                </a:solidFill>
                <a:cs typeface="Tw Cen MT"/>
              </a:rPr>
              <a:t>(</a:t>
            </a:r>
            <a:r>
              <a:rPr lang="en-US" sz="1800" b="1" kern="0" spc="-10" dirty="0">
                <a:solidFill>
                  <a:sysClr val="windowText" lastClr="000000"/>
                </a:solidFill>
                <a:cs typeface="Tw Cen MT"/>
              </a:rPr>
              <a:t>OSHA</a:t>
            </a:r>
            <a:r>
              <a:rPr lang="en-US" sz="1800" kern="0" spc="-10" dirty="0">
                <a:solidFill>
                  <a:sysClr val="windowText" lastClr="000000"/>
                </a:solidFill>
                <a:cs typeface="Tw Cen MT"/>
              </a:rPr>
              <a:t>)</a:t>
            </a:r>
            <a:endParaRPr lang="en-US" sz="1800" kern="0" dirty="0">
              <a:solidFill>
                <a:sysClr val="windowText" lastClr="000000"/>
              </a:solidFill>
              <a:cs typeface="Tw Cen MT"/>
            </a:endParaRPr>
          </a:p>
          <a:p>
            <a:pPr marL="240665" lvl="0" indent="-227965">
              <a:lnSpc>
                <a:spcPct val="100000"/>
              </a:lnSpc>
              <a:spcBef>
                <a:spcPts val="1500"/>
              </a:spcBef>
              <a:buFont typeface="Arial"/>
              <a:buChar char="•"/>
              <a:tabLst>
                <a:tab pos="240665" algn="l"/>
              </a:tabLst>
            </a:pPr>
            <a:r>
              <a:rPr lang="en-US" sz="1800" kern="0" dirty="0">
                <a:solidFill>
                  <a:sysClr val="windowText" lastClr="000000"/>
                </a:solidFill>
                <a:cs typeface="Tw Cen MT"/>
              </a:rPr>
              <a:t>Healthcare</a:t>
            </a:r>
            <a:r>
              <a:rPr lang="en-US" sz="1800" kern="0" spc="15" dirty="0">
                <a:solidFill>
                  <a:sysClr val="windowText" lastClr="000000"/>
                </a:solidFill>
                <a:cs typeface="Times New Roman"/>
              </a:rPr>
              <a:t> </a:t>
            </a:r>
            <a:r>
              <a:rPr lang="en-US" sz="1800" kern="0" dirty="0">
                <a:solidFill>
                  <a:sysClr val="windowText" lastClr="000000"/>
                </a:solidFill>
                <a:cs typeface="Tw Cen MT"/>
              </a:rPr>
              <a:t>Laundry</a:t>
            </a:r>
            <a:r>
              <a:rPr lang="en-US" sz="1800" kern="0" spc="10" dirty="0">
                <a:solidFill>
                  <a:sysClr val="windowText" lastClr="000000"/>
                </a:solidFill>
                <a:cs typeface="Times New Roman"/>
              </a:rPr>
              <a:t> </a:t>
            </a:r>
            <a:r>
              <a:rPr lang="en-US" sz="1800" b="1" kern="0" dirty="0">
                <a:solidFill>
                  <a:sysClr val="windowText" lastClr="000000"/>
                </a:solidFill>
                <a:cs typeface="Tw Cen MT"/>
              </a:rPr>
              <a:t>Accreditation</a:t>
            </a:r>
            <a:r>
              <a:rPr lang="en-US" sz="1800" kern="0" spc="20" dirty="0">
                <a:solidFill>
                  <a:sysClr val="windowText" lastClr="000000"/>
                </a:solidFill>
                <a:cs typeface="Times New Roman"/>
              </a:rPr>
              <a:t> </a:t>
            </a:r>
            <a:r>
              <a:rPr lang="en-US" sz="1800" kern="0" dirty="0">
                <a:solidFill>
                  <a:sysClr val="windowText" lastClr="000000"/>
                </a:solidFill>
                <a:cs typeface="Tw Cen MT"/>
              </a:rPr>
              <a:t>Council</a:t>
            </a:r>
            <a:r>
              <a:rPr lang="en-US" sz="1800" kern="0" spc="15" dirty="0">
                <a:solidFill>
                  <a:sysClr val="windowText" lastClr="000000"/>
                </a:solidFill>
                <a:cs typeface="Times New Roman"/>
              </a:rPr>
              <a:t> </a:t>
            </a:r>
            <a:r>
              <a:rPr lang="en-US" sz="1800" kern="0" spc="-10" dirty="0">
                <a:solidFill>
                  <a:sysClr val="windowText" lastClr="000000"/>
                </a:solidFill>
                <a:cs typeface="Tw Cen MT"/>
              </a:rPr>
              <a:t>(</a:t>
            </a:r>
            <a:r>
              <a:rPr lang="en-US" sz="1800" b="1" kern="0" spc="-10" dirty="0">
                <a:solidFill>
                  <a:sysClr val="windowText" lastClr="000000"/>
                </a:solidFill>
                <a:cs typeface="Tw Cen MT"/>
              </a:rPr>
              <a:t>HLAC</a:t>
            </a:r>
            <a:r>
              <a:rPr lang="en-US" sz="1800" kern="0" spc="-10" dirty="0">
                <a:solidFill>
                  <a:sysClr val="windowText" lastClr="000000"/>
                </a:solidFill>
                <a:cs typeface="Tw Cen MT"/>
              </a:rPr>
              <a:t>)</a:t>
            </a:r>
            <a:endParaRPr lang="en-US" sz="1800" kern="0" dirty="0">
              <a:solidFill>
                <a:sysClr val="windowText" lastClr="000000"/>
              </a:solidFill>
              <a:cs typeface="Tw Cen MT"/>
            </a:endParaRPr>
          </a:p>
          <a:p>
            <a:endParaRPr lang="tr-TR" sz="2000" dirty="0"/>
          </a:p>
        </p:txBody>
      </p:sp>
    </p:spTree>
    <p:extLst>
      <p:ext uri="{BB962C8B-B14F-4D97-AF65-F5344CB8AC3E}">
        <p14:creationId xmlns:p14="http://schemas.microsoft.com/office/powerpoint/2010/main" val="1774323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716306" y="740943"/>
            <a:ext cx="8639082" cy="1325563"/>
          </a:xfrm>
        </p:spPr>
        <p:txBody>
          <a:bodyPr/>
          <a:lstStyle/>
          <a:p>
            <a:r>
              <a:rPr lang="tr-TR" dirty="0"/>
              <a:t>                </a:t>
            </a:r>
          </a:p>
        </p:txBody>
      </p:sp>
      <p:sp>
        <p:nvSpPr>
          <p:cNvPr id="3" name="Metin Yer Tutucusu 2"/>
          <p:cNvSpPr>
            <a:spLocks noGrp="1"/>
          </p:cNvSpPr>
          <p:nvPr>
            <p:ph type="body" idx="1"/>
          </p:nvPr>
        </p:nvSpPr>
        <p:spPr>
          <a:xfrm>
            <a:off x="1025561" y="740943"/>
            <a:ext cx="9067846" cy="1483663"/>
          </a:xfrm>
        </p:spPr>
        <p:txBody>
          <a:bodyPr/>
          <a:lstStyle/>
          <a:p>
            <a:br>
              <a:rPr lang="tr-TR" dirty="0">
                <a:solidFill>
                  <a:srgbClr val="C00000"/>
                </a:solidFill>
              </a:rPr>
            </a:br>
            <a:endParaRPr lang="tr-TR" dirty="0"/>
          </a:p>
          <a:p>
            <a:endParaRPr lang="tr-TR" dirty="0"/>
          </a:p>
        </p:txBody>
      </p:sp>
      <p:sp>
        <p:nvSpPr>
          <p:cNvPr id="4" name="İçerik Yer Tutucusu 3"/>
          <p:cNvSpPr>
            <a:spLocks noGrp="1"/>
          </p:cNvSpPr>
          <p:nvPr>
            <p:ph sz="half" idx="2"/>
          </p:nvPr>
        </p:nvSpPr>
        <p:spPr>
          <a:xfrm>
            <a:off x="1268631" y="2158736"/>
            <a:ext cx="3166780" cy="3359993"/>
          </a:xfrm>
        </p:spPr>
        <p:txBody>
          <a:bodyPr>
            <a:normAutofit/>
          </a:bodyPr>
          <a:lstStyle/>
          <a:p>
            <a:pPr lvl="0">
              <a:buFont typeface="Wingdings" panose="05000000000000000000" pitchFamily="2" charset="2"/>
              <a:buChar char="Ø"/>
            </a:pPr>
            <a:r>
              <a:rPr lang="tr-TR" sz="2400" dirty="0">
                <a:solidFill>
                  <a:prstClr val="black"/>
                </a:solidFill>
              </a:rPr>
              <a:t>Yatak çarşafları                                               </a:t>
            </a:r>
          </a:p>
          <a:p>
            <a:pPr lvl="0">
              <a:buFont typeface="Wingdings" panose="05000000000000000000" pitchFamily="2" charset="2"/>
              <a:buChar char="Ø"/>
            </a:pPr>
            <a:r>
              <a:rPr lang="tr-TR" sz="2400" dirty="0">
                <a:solidFill>
                  <a:prstClr val="black"/>
                </a:solidFill>
              </a:rPr>
              <a:t>Nevresim </a:t>
            </a:r>
          </a:p>
          <a:p>
            <a:pPr lvl="0">
              <a:buFont typeface="Wingdings" panose="05000000000000000000" pitchFamily="2" charset="2"/>
              <a:buChar char="Ø"/>
            </a:pPr>
            <a:r>
              <a:rPr lang="tr-TR" sz="2400" dirty="0">
                <a:solidFill>
                  <a:prstClr val="black"/>
                </a:solidFill>
              </a:rPr>
              <a:t>Yastık kılıfları</a:t>
            </a:r>
          </a:p>
          <a:p>
            <a:pPr lvl="0">
              <a:buFont typeface="Wingdings" panose="05000000000000000000" pitchFamily="2" charset="2"/>
              <a:buChar char="Ø"/>
            </a:pPr>
            <a:r>
              <a:rPr lang="tr-TR" sz="2400" dirty="0">
                <a:solidFill>
                  <a:prstClr val="black"/>
                </a:solidFill>
              </a:rPr>
              <a:t>Battaniyeler</a:t>
            </a:r>
          </a:p>
          <a:p>
            <a:pPr lvl="0">
              <a:buFont typeface="Wingdings" panose="05000000000000000000" pitchFamily="2" charset="2"/>
              <a:buChar char="Ø"/>
            </a:pPr>
            <a:r>
              <a:rPr lang="tr-TR" sz="2400" dirty="0">
                <a:solidFill>
                  <a:prstClr val="black"/>
                </a:solidFill>
              </a:rPr>
              <a:t>Ameliyat örtüleri</a:t>
            </a:r>
          </a:p>
          <a:p>
            <a:pPr lvl="0">
              <a:buFont typeface="Wingdings" panose="05000000000000000000" pitchFamily="2" charset="2"/>
              <a:buChar char="Ø"/>
            </a:pPr>
            <a:r>
              <a:rPr lang="tr-TR" sz="2400" dirty="0">
                <a:solidFill>
                  <a:prstClr val="black"/>
                </a:solidFill>
              </a:rPr>
              <a:t>Önlükler</a:t>
            </a:r>
          </a:p>
          <a:p>
            <a:endParaRPr lang="tr-TR" sz="2400" dirty="0"/>
          </a:p>
        </p:txBody>
      </p:sp>
      <p:sp>
        <p:nvSpPr>
          <p:cNvPr id="5" name="Metin Yer Tutucusu 4"/>
          <p:cNvSpPr>
            <a:spLocks noGrp="1"/>
          </p:cNvSpPr>
          <p:nvPr>
            <p:ph type="body" sz="quarter" idx="3"/>
          </p:nvPr>
        </p:nvSpPr>
        <p:spPr>
          <a:xfrm>
            <a:off x="1115567" y="514886"/>
            <a:ext cx="9284399" cy="733845"/>
          </a:xfrm>
        </p:spPr>
        <p:txBody>
          <a:bodyPr>
            <a:noAutofit/>
          </a:bodyPr>
          <a:lstStyle/>
          <a:p>
            <a:r>
              <a:rPr lang="tr-TR" sz="4000" dirty="0">
                <a:solidFill>
                  <a:srgbClr val="C00000"/>
                </a:solidFill>
              </a:rPr>
              <a:t> </a:t>
            </a:r>
            <a:r>
              <a:rPr lang="tr-TR" sz="3600" b="1" cap="none" dirty="0">
                <a:solidFill>
                  <a:srgbClr val="0F4C76"/>
                </a:solidFill>
              </a:rPr>
              <a:t>Sağlık Hizmetinde Kullanılan Tekstil Ürünleri</a:t>
            </a:r>
          </a:p>
        </p:txBody>
      </p:sp>
      <p:sp>
        <p:nvSpPr>
          <p:cNvPr id="6" name="İçerik Yer Tutucusu 5"/>
          <p:cNvSpPr>
            <a:spLocks noGrp="1"/>
          </p:cNvSpPr>
          <p:nvPr>
            <p:ph sz="quarter" idx="4"/>
          </p:nvPr>
        </p:nvSpPr>
        <p:spPr>
          <a:xfrm>
            <a:off x="4435411" y="2156745"/>
            <a:ext cx="5325209" cy="3702553"/>
          </a:xfrm>
        </p:spPr>
        <p:txBody>
          <a:bodyPr>
            <a:normAutofit/>
          </a:bodyPr>
          <a:lstStyle/>
          <a:p>
            <a:pPr>
              <a:buFont typeface="Wingdings" panose="05000000000000000000" pitchFamily="2" charset="2"/>
              <a:buChar char="Ø"/>
            </a:pPr>
            <a:r>
              <a:rPr lang="tr-TR" sz="2400" dirty="0" err="1">
                <a:solidFill>
                  <a:srgbClr val="000000"/>
                </a:solidFill>
              </a:rPr>
              <a:t>Alez</a:t>
            </a:r>
            <a:endParaRPr lang="tr-TR" sz="2400" dirty="0">
              <a:solidFill>
                <a:srgbClr val="000000"/>
              </a:solidFill>
            </a:endParaRPr>
          </a:p>
          <a:p>
            <a:pPr>
              <a:buFont typeface="Wingdings" panose="05000000000000000000" pitchFamily="2" charset="2"/>
              <a:buChar char="Ø"/>
            </a:pPr>
            <a:r>
              <a:rPr lang="tr-TR" sz="2400" dirty="0">
                <a:solidFill>
                  <a:srgbClr val="000000"/>
                </a:solidFill>
              </a:rPr>
              <a:t>Havlu</a:t>
            </a:r>
          </a:p>
          <a:p>
            <a:pPr>
              <a:buFont typeface="Wingdings" panose="05000000000000000000" pitchFamily="2" charset="2"/>
              <a:buChar char="Ø"/>
            </a:pPr>
            <a:r>
              <a:rPr lang="tr-TR" sz="2400" dirty="0">
                <a:solidFill>
                  <a:srgbClr val="000000"/>
                </a:solidFill>
              </a:rPr>
              <a:t>Üniformalar </a:t>
            </a:r>
          </a:p>
          <a:p>
            <a:pPr>
              <a:buFont typeface="Wingdings" panose="05000000000000000000" pitchFamily="2" charset="2"/>
              <a:buChar char="Ø"/>
            </a:pPr>
            <a:r>
              <a:rPr lang="tr-TR" sz="2400" dirty="0">
                <a:solidFill>
                  <a:srgbClr val="000000"/>
                </a:solidFill>
              </a:rPr>
              <a:t>Hasta giysileri </a:t>
            </a:r>
          </a:p>
          <a:p>
            <a:pPr>
              <a:buFont typeface="Wingdings" panose="05000000000000000000" pitchFamily="2" charset="2"/>
              <a:buChar char="Ø"/>
            </a:pPr>
            <a:r>
              <a:rPr lang="tr-TR" sz="2400" dirty="0">
                <a:solidFill>
                  <a:srgbClr val="000000"/>
                </a:solidFill>
              </a:rPr>
              <a:t>Perdeler</a:t>
            </a:r>
          </a:p>
        </p:txBody>
      </p:sp>
      <p:pic>
        <p:nvPicPr>
          <p:cNvPr id="8" name="Resim 7">
            <a:extLst>
              <a:ext uri="{FF2B5EF4-FFF2-40B4-BE49-F238E27FC236}">
                <a16:creationId xmlns:a16="http://schemas.microsoft.com/office/drawing/2014/main" id="{7F79F9F5-421B-4CD0-28C0-722D325CD862}"/>
              </a:ext>
            </a:extLst>
          </p:cNvPr>
          <p:cNvPicPr>
            <a:picLocks noChangeAspect="1"/>
          </p:cNvPicPr>
          <p:nvPr/>
        </p:nvPicPr>
        <p:blipFill>
          <a:blip r:embed="rId3"/>
          <a:stretch>
            <a:fillRect/>
          </a:stretch>
        </p:blipFill>
        <p:spPr>
          <a:xfrm>
            <a:off x="6642060" y="2224606"/>
            <a:ext cx="5127883" cy="27993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2401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78067" y="565030"/>
            <a:ext cx="9943884" cy="1017361"/>
          </a:xfrm>
        </p:spPr>
        <p:txBody>
          <a:bodyPr>
            <a:normAutofit/>
          </a:bodyPr>
          <a:lstStyle/>
          <a:p>
            <a:r>
              <a:rPr lang="tr-TR" sz="4400" b="1" dirty="0">
                <a:solidFill>
                  <a:srgbClr val="0F4C76"/>
                </a:solidFill>
                <a:latin typeface="+mn-lt"/>
              </a:rPr>
              <a:t>Tanımlar</a:t>
            </a:r>
          </a:p>
        </p:txBody>
      </p:sp>
      <p:sp>
        <p:nvSpPr>
          <p:cNvPr id="3" name="İçerik Yer Tutucusu 2"/>
          <p:cNvSpPr>
            <a:spLocks noGrp="1"/>
          </p:cNvSpPr>
          <p:nvPr>
            <p:ph idx="1"/>
          </p:nvPr>
        </p:nvSpPr>
        <p:spPr>
          <a:xfrm>
            <a:off x="1178066" y="1792729"/>
            <a:ext cx="10556489" cy="4710578"/>
          </a:xfrm>
        </p:spPr>
        <p:txBody>
          <a:bodyPr>
            <a:noAutofit/>
          </a:bodyPr>
          <a:lstStyle/>
          <a:p>
            <a:pPr marL="0" indent="0" algn="just">
              <a:lnSpc>
                <a:spcPct val="150000"/>
              </a:lnSpc>
              <a:buNone/>
            </a:pPr>
            <a:r>
              <a:rPr lang="tr-TR" sz="2400" b="1" dirty="0">
                <a:solidFill>
                  <a:srgbClr val="C00000"/>
                </a:solidFill>
                <a:cs typeface="Arial" panose="020B0604020202020204" pitchFamily="34" charset="0"/>
              </a:rPr>
              <a:t>Temiz çamaşır </a:t>
            </a:r>
            <a:r>
              <a:rPr lang="tr-TR" sz="2400" b="1" dirty="0">
                <a:solidFill>
                  <a:srgbClr val="000000"/>
                </a:solidFill>
                <a:cs typeface="Arial" panose="020B0604020202020204" pitchFamily="34" charset="0"/>
              </a:rPr>
              <a:t>: </a:t>
            </a:r>
            <a:r>
              <a:rPr lang="tr-TR" sz="2400" dirty="0">
                <a:solidFill>
                  <a:srgbClr val="000000"/>
                </a:solidFill>
                <a:cs typeface="Arial" panose="020B0604020202020204" pitchFamily="34" charset="0"/>
              </a:rPr>
              <a:t>Çamaşırhanede işleme tabii tutulan çamaşırlar</a:t>
            </a:r>
          </a:p>
          <a:p>
            <a:pPr marL="0" indent="0" algn="just">
              <a:lnSpc>
                <a:spcPct val="150000"/>
              </a:lnSpc>
              <a:buNone/>
            </a:pPr>
            <a:r>
              <a:rPr lang="tr-TR" sz="2400" b="1" dirty="0">
                <a:solidFill>
                  <a:srgbClr val="C00000"/>
                </a:solidFill>
                <a:cs typeface="Arial" panose="020B0604020202020204" pitchFamily="34" charset="0"/>
              </a:rPr>
              <a:t>Kullanılmış çamaşır: </a:t>
            </a:r>
            <a:r>
              <a:rPr lang="tr-TR" sz="2400" dirty="0">
                <a:solidFill>
                  <a:srgbClr val="000000"/>
                </a:solidFill>
                <a:cs typeface="Arial" panose="020B0604020202020204" pitchFamily="34" charset="0"/>
              </a:rPr>
              <a:t>Hastaya kullanılan ya da kirli olan, kontamine kabul edilmeyen tüm çamaşırlar (yataktan çıkarılan, yere düşen çamaşır dahil)</a:t>
            </a:r>
          </a:p>
          <a:p>
            <a:pPr marL="0" indent="0" algn="just">
              <a:lnSpc>
                <a:spcPct val="150000"/>
              </a:lnSpc>
              <a:buNone/>
            </a:pPr>
            <a:r>
              <a:rPr lang="tr-TR" sz="2400" b="1" dirty="0">
                <a:solidFill>
                  <a:srgbClr val="C00000"/>
                </a:solidFill>
                <a:cs typeface="Arial" panose="020B0604020202020204" pitchFamily="34" charset="0"/>
              </a:rPr>
              <a:t>Kontamine çamaşır: </a:t>
            </a:r>
            <a:r>
              <a:rPr lang="tr-TR" sz="2400" dirty="0">
                <a:solidFill>
                  <a:srgbClr val="000000"/>
                </a:solidFill>
                <a:cs typeface="Arial" panose="020B0604020202020204" pitchFamily="34" charset="0"/>
              </a:rPr>
              <a:t>Kan ve diğer vücut sıvıları (ter hariç) ile kontamine olmuş çamaşırlar veya kesici alet  içerebilen çamaşırlar. İzolasyon hastasına kullanılan tüm çamaşırlar, cerrahi ve </a:t>
            </a:r>
            <a:r>
              <a:rPr lang="tr-TR" sz="2400" dirty="0" err="1">
                <a:solidFill>
                  <a:srgbClr val="000000"/>
                </a:solidFill>
                <a:cs typeface="Arial" panose="020B0604020202020204" pitchFamily="34" charset="0"/>
              </a:rPr>
              <a:t>invaziv</a:t>
            </a:r>
            <a:r>
              <a:rPr lang="tr-TR" sz="2400" dirty="0">
                <a:solidFill>
                  <a:srgbClr val="000000"/>
                </a:solidFill>
                <a:cs typeface="Arial" panose="020B0604020202020204" pitchFamily="34" charset="0"/>
              </a:rPr>
              <a:t> girişimler esnasında kullanılan tüm çamaşırlar</a:t>
            </a:r>
          </a:p>
          <a:p>
            <a:pPr marL="0" indent="0" algn="just">
              <a:lnSpc>
                <a:spcPct val="150000"/>
              </a:lnSpc>
              <a:buNone/>
            </a:pPr>
            <a:r>
              <a:rPr lang="tr-TR" sz="2400" b="1" dirty="0">
                <a:solidFill>
                  <a:srgbClr val="C00000"/>
                </a:solidFill>
                <a:cs typeface="Arial" panose="020B0604020202020204" pitchFamily="34" charset="0"/>
              </a:rPr>
              <a:t>Diğer çamaşırlar: </a:t>
            </a:r>
            <a:r>
              <a:rPr lang="tr-TR" sz="2400" dirty="0">
                <a:solidFill>
                  <a:srgbClr val="000000"/>
                </a:solidFill>
                <a:cs typeface="Arial" panose="020B0604020202020204" pitchFamily="34" charset="0"/>
              </a:rPr>
              <a:t>Hasta yatağı, yorgan, perde, yastık, battaniye</a:t>
            </a:r>
          </a:p>
        </p:txBody>
      </p:sp>
    </p:spTree>
    <p:extLst>
      <p:ext uri="{BB962C8B-B14F-4D97-AF65-F5344CB8AC3E}">
        <p14:creationId xmlns:p14="http://schemas.microsoft.com/office/powerpoint/2010/main" val="1368097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ctrTitle"/>
          </p:nvPr>
        </p:nvSpPr>
        <p:spPr>
          <a:xfrm>
            <a:off x="687567" y="347161"/>
            <a:ext cx="6094046" cy="3594053"/>
          </a:xfrm>
        </p:spPr>
        <p:txBody>
          <a:bodyPr vert="horz" lIns="91440" tIns="45720" rIns="91440" bIns="45720" rtlCol="0" anchor="b">
            <a:noAutofit/>
          </a:bodyPr>
          <a:lstStyle/>
          <a:p>
            <a:br>
              <a:rPr lang="en-US" sz="4400" b="1" dirty="0">
                <a:solidFill>
                  <a:schemeClr val="accent2">
                    <a:lumMod val="75000"/>
                  </a:schemeClr>
                </a:solidFill>
                <a:latin typeface="Didot" panose="02000503000000020003" pitchFamily="2" charset="-79"/>
                <a:cs typeface="Didot" panose="02000503000000020003" pitchFamily="2" charset="-79"/>
              </a:rPr>
            </a:br>
            <a:endParaRPr lang="en-US" sz="4400" dirty="0">
              <a:solidFill>
                <a:schemeClr val="bg2">
                  <a:lumMod val="50000"/>
                </a:schemeClr>
              </a:solidFill>
              <a:latin typeface="Calibri" panose="020F0502020204030204" pitchFamily="34" charset="0"/>
              <a:cs typeface="Calibri" panose="020F0502020204030204" pitchFamily="34" charset="0"/>
            </a:endParaRPr>
          </a:p>
        </p:txBody>
      </p:sp>
      <p:sp>
        <p:nvSpPr>
          <p:cNvPr id="4" name="Title 5">
            <a:extLst>
              <a:ext uri="{FF2B5EF4-FFF2-40B4-BE49-F238E27FC236}">
                <a16:creationId xmlns:a16="http://schemas.microsoft.com/office/drawing/2014/main" id="{3C70CE49-EF41-6FE0-7BFF-2C6B09782572}"/>
              </a:ext>
            </a:extLst>
          </p:cNvPr>
          <p:cNvSpPr txBox="1">
            <a:spLocks/>
          </p:cNvSpPr>
          <p:nvPr/>
        </p:nvSpPr>
        <p:spPr>
          <a:xfrm>
            <a:off x="1234345" y="2099188"/>
            <a:ext cx="8769792" cy="2659624"/>
          </a:xfrm>
          <a:prstGeom prst="rect">
            <a:avLst/>
          </a:prstGeom>
          <a:solidFill>
            <a:schemeClr val="accent5">
              <a:lumMod val="60000"/>
              <a:lumOff val="40000"/>
            </a:schemeClr>
          </a:solidFill>
          <a:ln>
            <a:solidFill>
              <a:schemeClr val="bg1"/>
            </a:solidFill>
          </a:ln>
          <a:scene3d>
            <a:camera prst="orthographicFront"/>
            <a:lightRig rig="threePt" dir="t"/>
          </a:scene3d>
          <a:sp3d>
            <a:bevelT w="508000" h="508000"/>
            <a:bevelB w="508000" h="508000"/>
          </a:sp3d>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r>
              <a:rPr lang="en-US" sz="5400" b="1" dirty="0">
                <a:solidFill>
                  <a:schemeClr val="bg1"/>
                </a:solidFill>
                <a:latin typeface="Calibri" panose="020F0502020204030204" pitchFamily="34" charset="0"/>
                <a:cs typeface="Calibri" panose="020F0502020204030204" pitchFamily="34" charset="0"/>
              </a:rPr>
              <a:t>HASTANEDE</a:t>
            </a:r>
            <a:r>
              <a:rPr lang="en-US" sz="5400" spc="-145" dirty="0">
                <a:solidFill>
                  <a:schemeClr val="bg1"/>
                </a:solidFill>
                <a:latin typeface="Calibri" panose="020F0502020204030204" pitchFamily="34" charset="0"/>
                <a:cs typeface="Calibri" panose="020F0502020204030204" pitchFamily="34" charset="0"/>
              </a:rPr>
              <a:t> </a:t>
            </a:r>
            <a:r>
              <a:rPr lang="en-US" sz="5400" b="1" dirty="0">
                <a:solidFill>
                  <a:schemeClr val="bg1"/>
                </a:solidFill>
                <a:latin typeface="Calibri" panose="020F0502020204030204" pitchFamily="34" charset="0"/>
                <a:cs typeface="Calibri" panose="020F0502020204030204" pitchFamily="34" charset="0"/>
              </a:rPr>
              <a:t>ÇAMAŞIRHANE</a:t>
            </a:r>
            <a:r>
              <a:rPr lang="en-US" sz="5400" spc="-140" dirty="0">
                <a:solidFill>
                  <a:schemeClr val="bg1"/>
                </a:solidFill>
                <a:latin typeface="Calibri" panose="020F0502020204030204" pitchFamily="34" charset="0"/>
                <a:cs typeface="Calibri" panose="020F0502020204030204" pitchFamily="34" charset="0"/>
              </a:rPr>
              <a:t> </a:t>
            </a:r>
            <a:r>
              <a:rPr lang="en-US" sz="5400" b="1" spc="-10" dirty="0">
                <a:solidFill>
                  <a:schemeClr val="bg1"/>
                </a:solidFill>
                <a:latin typeface="Calibri" panose="020F0502020204030204" pitchFamily="34" charset="0"/>
                <a:cs typeface="Calibri" panose="020F0502020204030204" pitchFamily="34" charset="0"/>
              </a:rPr>
              <a:t>H</a:t>
            </a:r>
            <a:r>
              <a:rPr lang="tr-TR" sz="5400" b="1" spc="-10" dirty="0">
                <a:solidFill>
                  <a:schemeClr val="bg1"/>
                </a:solidFill>
                <a:latin typeface="Calibri" panose="020F0502020204030204" pitchFamily="34" charset="0"/>
                <a:cs typeface="Calibri" panose="020F0502020204030204" pitchFamily="34" charset="0"/>
              </a:rPr>
              <a:t>İ</a:t>
            </a:r>
            <a:r>
              <a:rPr lang="en-US" sz="5400" b="1" spc="-10" dirty="0">
                <a:solidFill>
                  <a:schemeClr val="bg1"/>
                </a:solidFill>
                <a:latin typeface="Calibri" panose="020F0502020204030204" pitchFamily="34" charset="0"/>
                <a:cs typeface="Calibri" panose="020F0502020204030204" pitchFamily="34" charset="0"/>
              </a:rPr>
              <a:t>ZMETLER</a:t>
            </a:r>
            <a:r>
              <a:rPr lang="tr-TR" sz="5400" b="1" spc="-10" dirty="0">
                <a:solidFill>
                  <a:schemeClr val="bg1"/>
                </a:solidFill>
                <a:latin typeface="Calibri" panose="020F0502020204030204" pitchFamily="34" charset="0"/>
                <a:cs typeface="Calibri" panose="020F0502020204030204" pitchFamily="34" charset="0"/>
              </a:rPr>
              <a:t>İ</a:t>
            </a:r>
            <a:r>
              <a:rPr lang="en-US" sz="5400" spc="-10" dirty="0">
                <a:solidFill>
                  <a:schemeClr val="bg1"/>
                </a:solidFill>
                <a:latin typeface="Calibri" panose="020F0502020204030204" pitchFamily="34" charset="0"/>
                <a:cs typeface="Calibri" panose="020F0502020204030204" pitchFamily="34" charset="0"/>
              </a:rPr>
              <a:t> </a:t>
            </a:r>
            <a:r>
              <a:rPr lang="en-US" sz="5400" b="1" dirty="0">
                <a:solidFill>
                  <a:schemeClr val="bg1"/>
                </a:solidFill>
                <a:latin typeface="Calibri" panose="020F0502020204030204" pitchFamily="34" charset="0"/>
                <a:cs typeface="Calibri" panose="020F0502020204030204" pitchFamily="34" charset="0"/>
              </a:rPr>
              <a:t>NASIL</a:t>
            </a:r>
            <a:r>
              <a:rPr lang="en-US" sz="5400" spc="30" dirty="0">
                <a:solidFill>
                  <a:schemeClr val="bg1"/>
                </a:solidFill>
                <a:latin typeface="Calibri" panose="020F0502020204030204" pitchFamily="34" charset="0"/>
                <a:cs typeface="Calibri" panose="020F0502020204030204" pitchFamily="34" charset="0"/>
              </a:rPr>
              <a:t> </a:t>
            </a:r>
            <a:r>
              <a:rPr lang="en-US" sz="5400" b="1" spc="-10" dirty="0">
                <a:solidFill>
                  <a:schemeClr val="bg1"/>
                </a:solidFill>
                <a:latin typeface="Calibri" panose="020F0502020204030204" pitchFamily="34" charset="0"/>
                <a:cs typeface="Calibri" panose="020F0502020204030204" pitchFamily="34" charset="0"/>
              </a:rPr>
              <a:t>OLMALI?</a:t>
            </a:r>
            <a:endParaRPr lang="tr-TR" sz="5400" b="1" spc="-10" dirty="0">
              <a:solidFill>
                <a:schemeClr val="bg1"/>
              </a:solidFill>
              <a:latin typeface="Calibri" panose="020F0502020204030204" pitchFamily="34" charset="0"/>
              <a:cs typeface="Calibri" panose="020F0502020204030204" pitchFamily="34" charset="0"/>
            </a:endParaRPr>
          </a:p>
          <a:p>
            <a:pPr algn="ctr"/>
            <a:endParaRPr lang="en-GB" sz="5400" b="1" dirty="0">
              <a:solidFill>
                <a:schemeClr val="bg1"/>
              </a:solidFill>
              <a:latin typeface="+mn-lt"/>
            </a:endParaRPr>
          </a:p>
        </p:txBody>
      </p:sp>
      <p:sp>
        <p:nvSpPr>
          <p:cNvPr id="6" name="Metin kutusu 5">
            <a:extLst>
              <a:ext uri="{FF2B5EF4-FFF2-40B4-BE49-F238E27FC236}">
                <a16:creationId xmlns:a16="http://schemas.microsoft.com/office/drawing/2014/main" id="{C13979C4-F4E1-4E9A-C9B0-E731CD0C0AAD}"/>
              </a:ext>
            </a:extLst>
          </p:cNvPr>
          <p:cNvSpPr txBox="1"/>
          <p:nvPr/>
        </p:nvSpPr>
        <p:spPr>
          <a:xfrm>
            <a:off x="684148" y="6358989"/>
            <a:ext cx="9673189" cy="369332"/>
          </a:xfrm>
          <a:prstGeom prst="rect">
            <a:avLst/>
          </a:prstGeom>
          <a:noFill/>
        </p:spPr>
        <p:txBody>
          <a:bodyPr wrap="square">
            <a:spAutoFit/>
          </a:bodyPr>
          <a:lstStyle/>
          <a:p>
            <a:r>
              <a:rPr lang="tr-TR" b="1" i="1" dirty="0">
                <a:solidFill>
                  <a:schemeClr val="bg1"/>
                </a:solidFill>
              </a:rPr>
              <a:t>Versiyon 1-Hazırlan: Tülay Orhan-</a:t>
            </a:r>
            <a:r>
              <a:rPr lang="tr-TR" b="1" i="1" noProof="0" dirty="0">
                <a:solidFill>
                  <a:schemeClr val="bg1"/>
                </a:solidFill>
              </a:rPr>
              <a:t>Nisan 2026</a:t>
            </a:r>
            <a:endParaRPr lang="tr-TR" b="1" i="1" dirty="0">
              <a:solidFill>
                <a:schemeClr val="bg1"/>
              </a:solidFill>
            </a:endParaRPr>
          </a:p>
        </p:txBody>
      </p:sp>
      <p:pic>
        <p:nvPicPr>
          <p:cNvPr id="3" name="Resim 2">
            <a:extLst>
              <a:ext uri="{FF2B5EF4-FFF2-40B4-BE49-F238E27FC236}">
                <a16:creationId xmlns:a16="http://schemas.microsoft.com/office/drawing/2014/main" id="{7B68E202-69CD-140B-796C-FB1CD080776E}"/>
              </a:ext>
            </a:extLst>
          </p:cNvPr>
          <p:cNvPicPr>
            <a:picLocks noChangeAspect="1"/>
          </p:cNvPicPr>
          <p:nvPr/>
        </p:nvPicPr>
        <p:blipFill>
          <a:blip r:embed="rId3"/>
          <a:stretch>
            <a:fillRect/>
          </a:stretch>
        </p:blipFill>
        <p:spPr>
          <a:xfrm>
            <a:off x="0" y="27857"/>
            <a:ext cx="12192000" cy="6802286"/>
          </a:xfrm>
          <a:prstGeom prst="rect">
            <a:avLst/>
          </a:prstGeom>
        </p:spPr>
      </p:pic>
    </p:spTree>
    <p:extLst>
      <p:ext uri="{BB962C8B-B14F-4D97-AF65-F5344CB8AC3E}">
        <p14:creationId xmlns:p14="http://schemas.microsoft.com/office/powerpoint/2010/main" val="1941788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0404E-41A4-7402-2A05-68E54E88223A}"/>
            </a:ext>
          </a:extLst>
        </p:cNvPr>
        <p:cNvGrpSpPr/>
        <p:nvPr/>
      </p:nvGrpSpPr>
      <p:grpSpPr>
        <a:xfrm>
          <a:off x="0" y="0"/>
          <a:ext cx="0" cy="0"/>
          <a:chOff x="0" y="0"/>
          <a:chExt cx="0" cy="0"/>
        </a:xfrm>
      </p:grpSpPr>
      <p:sp>
        <p:nvSpPr>
          <p:cNvPr id="4" name="Başlık 3">
            <a:extLst>
              <a:ext uri="{FF2B5EF4-FFF2-40B4-BE49-F238E27FC236}">
                <a16:creationId xmlns:a16="http://schemas.microsoft.com/office/drawing/2014/main" id="{4BC010D9-3BB6-1055-C1F2-B0714AF01C35}"/>
              </a:ext>
            </a:extLst>
          </p:cNvPr>
          <p:cNvSpPr>
            <a:spLocks noGrp="1"/>
          </p:cNvSpPr>
          <p:nvPr>
            <p:ph type="ctrTitle"/>
          </p:nvPr>
        </p:nvSpPr>
        <p:spPr>
          <a:xfrm>
            <a:off x="944434" y="2342101"/>
            <a:ext cx="10058400" cy="1826487"/>
          </a:xfrm>
          <a:solidFill>
            <a:schemeClr val="accent2"/>
          </a:solidFill>
          <a:ln>
            <a:solidFill>
              <a:srgbClr val="666DA4"/>
            </a:solidFill>
          </a:ln>
          <a:scene3d>
            <a:camera prst="orthographicFront"/>
            <a:lightRig rig="threePt" dir="t"/>
          </a:scene3d>
          <a:sp3d>
            <a:bevelT w="501650" prst="coolSlant"/>
            <a:bevelB w="495300" h="50800" prst="softRound"/>
          </a:sp3d>
        </p:spPr>
        <p:txBody>
          <a:bodyPr>
            <a:noAutofit/>
          </a:bodyPr>
          <a:lstStyle/>
          <a:p>
            <a:pPr lvl="0" eaLnBrk="0" fontAlgn="base" hangingPunct="0">
              <a:lnSpc>
                <a:spcPct val="100000"/>
              </a:lnSpc>
              <a:spcAft>
                <a:spcPct val="0"/>
              </a:spcAft>
              <a:buClr>
                <a:srgbClr val="FF9900"/>
              </a:buClr>
            </a:pPr>
            <a:r>
              <a:rPr lang="tr-TR" altLang="tr-TR" sz="4400" b="1" dirty="0">
                <a:solidFill>
                  <a:schemeClr val="bg1"/>
                </a:solidFill>
                <a:latin typeface="+mn-lt"/>
              </a:rPr>
              <a:t>     ÇAMAŞIRLARIN DEĞİŞTİRİLME SIKLIĞI</a:t>
            </a:r>
            <a:br>
              <a:rPr lang="tr-TR" altLang="tr-TR" sz="4400" b="1" dirty="0">
                <a:solidFill>
                  <a:schemeClr val="bg1"/>
                </a:solidFill>
                <a:latin typeface="+mn-lt"/>
              </a:rPr>
            </a:br>
            <a:endParaRPr lang="tr-TR" altLang="tr-TR" sz="4400" b="1" dirty="0">
              <a:solidFill>
                <a:schemeClr val="bg1"/>
              </a:solidFill>
              <a:latin typeface="+mn-lt"/>
            </a:endParaRPr>
          </a:p>
        </p:txBody>
      </p:sp>
      <p:pic>
        <p:nvPicPr>
          <p:cNvPr id="8" name="Resim 7">
            <a:extLst>
              <a:ext uri="{FF2B5EF4-FFF2-40B4-BE49-F238E27FC236}">
                <a16:creationId xmlns:a16="http://schemas.microsoft.com/office/drawing/2014/main" id="{5A2CD021-31D5-240B-9828-0C72AFE1136B}"/>
              </a:ext>
            </a:extLst>
          </p:cNvPr>
          <p:cNvPicPr>
            <a:picLocks noChangeAspect="1"/>
          </p:cNvPicPr>
          <p:nvPr/>
        </p:nvPicPr>
        <p:blipFill>
          <a:blip r:embed="rId2"/>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1518876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9471" y="300556"/>
            <a:ext cx="9176603" cy="1017316"/>
          </a:xfrm>
        </p:spPr>
        <p:txBody>
          <a:bodyPr>
            <a:normAutofit/>
          </a:bodyPr>
          <a:lstStyle/>
          <a:p>
            <a:r>
              <a:rPr lang="tr-TR" sz="4000" b="1" dirty="0">
                <a:solidFill>
                  <a:srgbClr val="7030A0"/>
                </a:solidFill>
                <a:latin typeface="+mn-lt"/>
              </a:rPr>
              <a:t>Çamaşırların Değiştirilme Sıklığı</a:t>
            </a:r>
          </a:p>
        </p:txBody>
      </p:sp>
      <p:sp>
        <p:nvSpPr>
          <p:cNvPr id="3" name="İçerik Yer Tutucusu 2"/>
          <p:cNvSpPr>
            <a:spLocks noGrp="1"/>
          </p:cNvSpPr>
          <p:nvPr>
            <p:ph idx="1"/>
          </p:nvPr>
        </p:nvSpPr>
        <p:spPr>
          <a:xfrm>
            <a:off x="1181554" y="1595259"/>
            <a:ext cx="10617723" cy="3241962"/>
          </a:xfrm>
        </p:spPr>
        <p:txBody>
          <a:bodyPr>
            <a:noAutofit/>
          </a:bodyPr>
          <a:lstStyle/>
          <a:p>
            <a:pPr marL="0" indent="0">
              <a:lnSpc>
                <a:spcPct val="150000"/>
              </a:lnSpc>
              <a:buNone/>
            </a:pPr>
            <a:r>
              <a:rPr lang="tr-TR" sz="2600" b="1" dirty="0">
                <a:solidFill>
                  <a:srgbClr val="0F4C76"/>
                </a:solidFill>
              </a:rPr>
              <a:t>Çarşaflar ve nevresimler</a:t>
            </a:r>
            <a:endParaRPr lang="tr-TR" sz="2600" dirty="0">
              <a:solidFill>
                <a:srgbClr val="0F4C76"/>
              </a:solidFill>
            </a:endParaRPr>
          </a:p>
          <a:p>
            <a:pPr marL="201168" lvl="1" indent="0">
              <a:lnSpc>
                <a:spcPct val="150000"/>
              </a:lnSpc>
              <a:buNone/>
            </a:pPr>
            <a:r>
              <a:rPr lang="tr-TR" sz="2400" dirty="0">
                <a:solidFill>
                  <a:srgbClr val="000000"/>
                </a:solidFill>
              </a:rPr>
              <a:t>Hasta tekstillerinin değişimi mümkünse günlük olmalıdır, günlük değişim yapılamadığı durumlarda aşağıdaki durumlar gözetilmelidir. </a:t>
            </a:r>
          </a:p>
          <a:p>
            <a:pPr lvl="1">
              <a:lnSpc>
                <a:spcPct val="150000"/>
              </a:lnSpc>
              <a:buFont typeface="Wingdings" panose="05000000000000000000" pitchFamily="2" charset="2"/>
              <a:buChar char="q"/>
            </a:pPr>
            <a:r>
              <a:rPr lang="tr-TR" sz="2400" dirty="0">
                <a:solidFill>
                  <a:srgbClr val="000000"/>
                </a:solidFill>
              </a:rPr>
              <a:t>Her hasta değişiminde</a:t>
            </a:r>
          </a:p>
          <a:p>
            <a:pPr lvl="1">
              <a:lnSpc>
                <a:spcPct val="150000"/>
              </a:lnSpc>
              <a:buFont typeface="Wingdings" panose="05000000000000000000" pitchFamily="2" charset="2"/>
              <a:buChar char="q"/>
            </a:pPr>
            <a:r>
              <a:rPr lang="tr-TR" altLang="tr-TR" sz="2400" dirty="0">
                <a:solidFill>
                  <a:srgbClr val="000000"/>
                </a:solidFill>
              </a:rPr>
              <a:t>Gözle görünür kirlenme olduğunda bekletilmeden hemen </a:t>
            </a:r>
          </a:p>
          <a:p>
            <a:pPr marL="201168" lvl="1" indent="0">
              <a:lnSpc>
                <a:spcPct val="150000"/>
              </a:lnSpc>
              <a:buNone/>
            </a:pPr>
            <a:r>
              <a:rPr lang="tr-TR" altLang="tr-TR" sz="2400" dirty="0">
                <a:solidFill>
                  <a:srgbClr val="000000"/>
                </a:solidFill>
              </a:rPr>
              <a:t>Hasta tekstillerinin değişim sıklığı yatak kapasitesi, kurumun kapasitesine göre planlanmalıdır </a:t>
            </a:r>
          </a:p>
          <a:p>
            <a:pPr lvl="1">
              <a:lnSpc>
                <a:spcPct val="150000"/>
              </a:lnSpc>
              <a:buFont typeface="Wingdings" panose="05000000000000000000" pitchFamily="2" charset="2"/>
              <a:buChar char="q"/>
            </a:pPr>
            <a:endParaRPr lang="tr-TR" altLang="tr-TR" sz="2400" dirty="0">
              <a:solidFill>
                <a:srgbClr val="000000"/>
              </a:solidFill>
            </a:endParaRPr>
          </a:p>
          <a:p>
            <a:pPr marL="201168" lvl="1" indent="0">
              <a:lnSpc>
                <a:spcPct val="150000"/>
              </a:lnSpc>
              <a:buNone/>
            </a:pPr>
            <a:endParaRPr lang="tr-TR" sz="2400" dirty="0">
              <a:solidFill>
                <a:srgbClr val="000000"/>
              </a:solidFill>
            </a:endParaRPr>
          </a:p>
          <a:p>
            <a:pPr>
              <a:buFont typeface="Wingdings" pitchFamily="2" charset="2"/>
              <a:buChar char="ü"/>
            </a:pPr>
            <a:endParaRPr lang="tr-TR" sz="2400" dirty="0"/>
          </a:p>
          <a:p>
            <a:endParaRPr lang="tr-TR" sz="2400" dirty="0"/>
          </a:p>
        </p:txBody>
      </p:sp>
      <p:sp>
        <p:nvSpPr>
          <p:cNvPr id="9" name="Dikdörtgen 8"/>
          <p:cNvSpPr/>
          <p:nvPr/>
        </p:nvSpPr>
        <p:spPr>
          <a:xfrm>
            <a:off x="4031778" y="6409312"/>
            <a:ext cx="7644407" cy="338554"/>
          </a:xfrm>
          <a:prstGeom prst="rect">
            <a:avLst/>
          </a:prstGeom>
        </p:spPr>
        <p:txBody>
          <a:bodyPr wrap="square">
            <a:spAutoFit/>
          </a:bodyPr>
          <a:lstStyle/>
          <a:p>
            <a:r>
              <a:rPr lang="tr-TR" sz="1400" i="1" dirty="0"/>
              <a:t>/uploads/2023/04/</a:t>
            </a:r>
            <a:r>
              <a:rPr lang="tr-TR" sz="1600" i="1" dirty="0"/>
              <a:t>Infection-Prevention-and-Healthcare-Laundry-A-Compendium</a:t>
            </a:r>
          </a:p>
        </p:txBody>
      </p:sp>
    </p:spTree>
    <p:extLst>
      <p:ext uri="{BB962C8B-B14F-4D97-AF65-F5344CB8AC3E}">
        <p14:creationId xmlns:p14="http://schemas.microsoft.com/office/powerpoint/2010/main" val="3513721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0404E-41A4-7402-2A05-68E54E88223A}"/>
            </a:ext>
          </a:extLst>
        </p:cNvPr>
        <p:cNvGrpSpPr/>
        <p:nvPr/>
      </p:nvGrpSpPr>
      <p:grpSpPr>
        <a:xfrm>
          <a:off x="0" y="0"/>
          <a:ext cx="0" cy="0"/>
          <a:chOff x="0" y="0"/>
          <a:chExt cx="0" cy="0"/>
        </a:xfrm>
      </p:grpSpPr>
      <p:sp>
        <p:nvSpPr>
          <p:cNvPr id="4" name="Başlık 3">
            <a:extLst>
              <a:ext uri="{FF2B5EF4-FFF2-40B4-BE49-F238E27FC236}">
                <a16:creationId xmlns:a16="http://schemas.microsoft.com/office/drawing/2014/main" id="{4BC010D9-3BB6-1055-C1F2-B0714AF01C35}"/>
              </a:ext>
            </a:extLst>
          </p:cNvPr>
          <p:cNvSpPr>
            <a:spLocks noGrp="1"/>
          </p:cNvSpPr>
          <p:nvPr>
            <p:ph type="ctrTitle"/>
          </p:nvPr>
        </p:nvSpPr>
        <p:spPr>
          <a:xfrm>
            <a:off x="944434" y="2342102"/>
            <a:ext cx="10058400" cy="1515796"/>
          </a:xfrm>
          <a:solidFill>
            <a:srgbClr val="0070C0"/>
          </a:solidFill>
          <a:ln>
            <a:solidFill>
              <a:srgbClr val="666DA4"/>
            </a:solidFill>
          </a:ln>
          <a:scene3d>
            <a:camera prst="orthographicFront"/>
            <a:lightRig rig="threePt" dir="t"/>
          </a:scene3d>
          <a:sp3d>
            <a:bevelT w="501650" prst="coolSlant"/>
            <a:bevelB w="495300" h="50800" prst="softRound"/>
          </a:sp3d>
        </p:spPr>
        <p:txBody>
          <a:bodyPr>
            <a:noAutofit/>
          </a:bodyPr>
          <a:lstStyle/>
          <a:p>
            <a:pPr lvl="0" algn="ctr" eaLnBrk="0" fontAlgn="base" hangingPunct="0">
              <a:lnSpc>
                <a:spcPct val="100000"/>
              </a:lnSpc>
              <a:spcAft>
                <a:spcPct val="0"/>
              </a:spcAft>
              <a:buClr>
                <a:srgbClr val="FF9900"/>
              </a:buClr>
            </a:pPr>
            <a:r>
              <a:rPr lang="tr-TR" altLang="tr-TR" sz="4400" b="1" dirty="0">
                <a:solidFill>
                  <a:schemeClr val="bg1"/>
                </a:solidFill>
                <a:latin typeface="+mn-lt"/>
              </a:rPr>
              <a:t>ÇAMAŞIRHANENİN ÖZELLİKLERİ</a:t>
            </a:r>
          </a:p>
        </p:txBody>
      </p:sp>
      <p:pic>
        <p:nvPicPr>
          <p:cNvPr id="8" name="Resim 7">
            <a:extLst>
              <a:ext uri="{FF2B5EF4-FFF2-40B4-BE49-F238E27FC236}">
                <a16:creationId xmlns:a16="http://schemas.microsoft.com/office/drawing/2014/main" id="{5A2CD021-31D5-240B-9828-0C72AFE1136B}"/>
              </a:ext>
            </a:extLst>
          </p:cNvPr>
          <p:cNvPicPr>
            <a:picLocks noChangeAspect="1"/>
          </p:cNvPicPr>
          <p:nvPr/>
        </p:nvPicPr>
        <p:blipFill>
          <a:blip r:embed="rId2"/>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2657384958"/>
      </p:ext>
    </p:extLst>
  </p:cSld>
  <p:clrMapOvr>
    <a:masterClrMapping/>
  </p:clrMapOvr>
  <p:transition>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pic>
        <p:nvPicPr>
          <p:cNvPr id="6146" name="Picture 2" descr="https://www.electroluxprofessional.com/jp/wp-content/uploads/2016/09/side-load-barrier-washer-bann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501" y="1845734"/>
            <a:ext cx="8280920" cy="4176464"/>
          </a:xfrm>
          <a:prstGeom prst="rect">
            <a:avLst/>
          </a:prstGeom>
          <a:noFill/>
          <a:extLst>
            <a:ext uri="{909E8E84-426E-40DD-AFC4-6F175D3DCCD1}">
              <a14:hiddenFill xmlns:a14="http://schemas.microsoft.com/office/drawing/2010/main">
                <a:solidFill>
                  <a:srgbClr val="FFFFFF"/>
                </a:solidFill>
              </a14:hiddenFill>
            </a:ext>
          </a:extLst>
        </p:spPr>
      </p:pic>
      <p:sp>
        <p:nvSpPr>
          <p:cNvPr id="5" name="Yuvarlatılmış Dikdörtgen 4"/>
          <p:cNvSpPr/>
          <p:nvPr/>
        </p:nvSpPr>
        <p:spPr>
          <a:xfrm>
            <a:off x="1097280" y="735167"/>
            <a:ext cx="7848872" cy="792088"/>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r>
              <a:rPr lang="tr-TR" sz="4400" b="1" dirty="0">
                <a:solidFill>
                  <a:srgbClr val="0070C0"/>
                </a:solidFill>
                <a:cs typeface="Times New Roman" pitchFamily="18" charset="0"/>
              </a:rPr>
              <a:t>Fiziksel</a:t>
            </a:r>
            <a:r>
              <a:rPr lang="tr-TR" sz="3600" b="1" dirty="0">
                <a:solidFill>
                  <a:srgbClr val="0070C0"/>
                </a:solidFill>
                <a:cs typeface="Times New Roman" pitchFamily="18" charset="0"/>
              </a:rPr>
              <a:t> Alanlar</a:t>
            </a:r>
          </a:p>
        </p:txBody>
      </p:sp>
      <p:pic>
        <p:nvPicPr>
          <p:cNvPr id="2" name="Resim 1">
            <a:extLst>
              <a:ext uri="{FF2B5EF4-FFF2-40B4-BE49-F238E27FC236}">
                <a16:creationId xmlns:a16="http://schemas.microsoft.com/office/drawing/2014/main" id="{3239532C-F1DE-9F1B-449B-E890BB06DC29}"/>
              </a:ext>
            </a:extLst>
          </p:cNvPr>
          <p:cNvPicPr>
            <a:picLocks noChangeAspect="1"/>
          </p:cNvPicPr>
          <p:nvPr/>
        </p:nvPicPr>
        <p:blipFill>
          <a:blip r:embed="rId3"/>
          <a:srcRect l="21985" r="19969"/>
          <a:stretch/>
        </p:blipFill>
        <p:spPr>
          <a:xfrm>
            <a:off x="9853592" y="145023"/>
            <a:ext cx="2039841" cy="1382232"/>
          </a:xfrm>
          <a:prstGeom prst="rect">
            <a:avLst/>
          </a:prstGeom>
        </p:spPr>
      </p:pic>
    </p:spTree>
    <p:extLst>
      <p:ext uri="{BB962C8B-B14F-4D97-AF65-F5344CB8AC3E}">
        <p14:creationId xmlns:p14="http://schemas.microsoft.com/office/powerpoint/2010/main" val="1682454859"/>
      </p:ext>
    </p:extLst>
  </p:cSld>
  <p:clrMapOvr>
    <a:masterClrMapping/>
  </p:clrMapOvr>
  <p:transition>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4">
            <a:extLst>
              <a:ext uri="{FF2B5EF4-FFF2-40B4-BE49-F238E27FC236}">
                <a16:creationId xmlns:a16="http://schemas.microsoft.com/office/drawing/2014/main" id="{D6ED3F89-577B-0F4E-32C0-0D345FD88273}"/>
              </a:ext>
            </a:extLst>
          </p:cNvPr>
          <p:cNvSpPr>
            <a:spLocks noGrp="1"/>
          </p:cNvSpPr>
          <p:nvPr>
            <p:ph type="title"/>
          </p:nvPr>
        </p:nvSpPr>
        <p:spPr>
          <a:xfrm>
            <a:off x="933984" y="371269"/>
            <a:ext cx="10058400" cy="1449387"/>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normAutofit/>
          </a:bodyPr>
          <a:lstStyle/>
          <a:p>
            <a:r>
              <a:rPr lang="tr-TR" b="1" dirty="0">
                <a:solidFill>
                  <a:srgbClr val="0070C0"/>
                </a:solidFill>
                <a:cs typeface="Times New Roman" pitchFamily="18" charset="0"/>
              </a:rPr>
              <a:t>Fiziksel Alanlar</a:t>
            </a:r>
          </a:p>
        </p:txBody>
      </p:sp>
      <p:sp>
        <p:nvSpPr>
          <p:cNvPr id="6" name="Metin Yer Tutucusu 8">
            <a:extLst>
              <a:ext uri="{FF2B5EF4-FFF2-40B4-BE49-F238E27FC236}">
                <a16:creationId xmlns:a16="http://schemas.microsoft.com/office/drawing/2014/main" id="{A46C5C7B-807A-C56A-18E9-19C4A7814EBB}"/>
              </a:ext>
            </a:extLst>
          </p:cNvPr>
          <p:cNvSpPr>
            <a:spLocks noGrp="1"/>
          </p:cNvSpPr>
          <p:nvPr>
            <p:ph idx="1"/>
          </p:nvPr>
        </p:nvSpPr>
        <p:spPr>
          <a:xfrm>
            <a:off x="649224" y="1713599"/>
            <a:ext cx="5742432" cy="4667029"/>
          </a:xfrm>
        </p:spPr>
        <p:txBody>
          <a:bodyPr>
            <a:noAutofit/>
          </a:bodyPr>
          <a:lstStyle/>
          <a:p>
            <a:pPr>
              <a:buFont typeface="Wingdings" panose="05000000000000000000" pitchFamily="2" charset="2"/>
              <a:buChar char="q"/>
            </a:pPr>
            <a:r>
              <a:rPr lang="tr-TR" sz="2400" dirty="0">
                <a:solidFill>
                  <a:srgbClr val="000000"/>
                </a:solidFill>
                <a:cs typeface="Times New Roman" pitchFamily="18" charset="0"/>
              </a:rPr>
              <a:t>Ünite tesis/hizmet kapasitesine uygun büyüklükte olmalı</a:t>
            </a:r>
          </a:p>
          <a:p>
            <a:pPr>
              <a:buFont typeface="Wingdings" panose="05000000000000000000" pitchFamily="2" charset="2"/>
              <a:buChar char="q"/>
            </a:pPr>
            <a:r>
              <a:rPr lang="tr-TR" sz="2400" dirty="0">
                <a:solidFill>
                  <a:srgbClr val="000000"/>
                </a:solidFill>
                <a:cs typeface="Times New Roman" pitchFamily="18" charset="0"/>
              </a:rPr>
              <a:t>Gerektiğinde alan genişletilmesine olanak sağlayacak alt yapıda hazırlanmalı</a:t>
            </a:r>
          </a:p>
          <a:p>
            <a:pPr>
              <a:buFont typeface="Wingdings" panose="05000000000000000000" pitchFamily="2" charset="2"/>
              <a:buChar char="q"/>
            </a:pPr>
            <a:r>
              <a:rPr lang="tr-TR" sz="2400" dirty="0">
                <a:solidFill>
                  <a:srgbClr val="000000"/>
                </a:solidFill>
                <a:cs typeface="Times New Roman" pitchFamily="18" charset="0"/>
              </a:rPr>
              <a:t>Kirli ve temiz alanlar ayrı olmalı</a:t>
            </a:r>
          </a:p>
          <a:p>
            <a:pPr>
              <a:buFont typeface="Wingdings" panose="05000000000000000000" pitchFamily="2" charset="2"/>
              <a:buChar char="q"/>
            </a:pPr>
            <a:r>
              <a:rPr lang="tr-TR" sz="2400" dirty="0">
                <a:solidFill>
                  <a:srgbClr val="000000"/>
                </a:solidFill>
                <a:cs typeface="Times New Roman" pitchFamily="18" charset="0"/>
              </a:rPr>
              <a:t>Taşıma araçları için yıkama alanları</a:t>
            </a:r>
          </a:p>
          <a:p>
            <a:pPr>
              <a:buFont typeface="Wingdings" panose="05000000000000000000" pitchFamily="2" charset="2"/>
              <a:buChar char="q"/>
            </a:pPr>
            <a:r>
              <a:rPr lang="tr-TR" sz="2400" dirty="0">
                <a:solidFill>
                  <a:srgbClr val="000000"/>
                </a:solidFill>
                <a:cs typeface="Times New Roman" pitchFamily="18" charset="0"/>
              </a:rPr>
              <a:t>Yeterli depolama alanları</a:t>
            </a:r>
          </a:p>
          <a:p>
            <a:pPr>
              <a:buFont typeface="Wingdings" panose="05000000000000000000" pitchFamily="2" charset="2"/>
              <a:buChar char="q"/>
            </a:pPr>
            <a:r>
              <a:rPr lang="tr-TR" sz="2400" dirty="0">
                <a:solidFill>
                  <a:srgbClr val="000000"/>
                </a:solidFill>
                <a:cs typeface="Times New Roman" pitchFamily="18" charset="0"/>
              </a:rPr>
              <a:t>Çalışan ofis alanları</a:t>
            </a:r>
          </a:p>
          <a:p>
            <a:pPr>
              <a:buFont typeface="Wingdings" panose="05000000000000000000" pitchFamily="2" charset="2"/>
              <a:buChar char="q"/>
            </a:pPr>
            <a:r>
              <a:rPr lang="tr-TR" sz="2400" dirty="0">
                <a:solidFill>
                  <a:srgbClr val="000000"/>
                </a:solidFill>
                <a:cs typeface="Times New Roman" pitchFamily="18" charset="0"/>
              </a:rPr>
              <a:t>Tuvalet ve duş alanları</a:t>
            </a:r>
          </a:p>
          <a:p>
            <a:pPr>
              <a:buFont typeface="Wingdings" panose="05000000000000000000" pitchFamily="2" charset="2"/>
              <a:buChar char="q"/>
            </a:pPr>
            <a:r>
              <a:rPr lang="tr-TR" sz="2400" dirty="0">
                <a:solidFill>
                  <a:srgbClr val="000000"/>
                </a:solidFill>
                <a:cs typeface="Times New Roman" pitchFamily="18" charset="0"/>
              </a:rPr>
              <a:t>Eğitim salonları</a:t>
            </a:r>
            <a:endParaRPr lang="tr-TR" sz="2000" dirty="0">
              <a:solidFill>
                <a:srgbClr val="000000"/>
              </a:solidFill>
              <a:cs typeface="Times New Roman" pitchFamily="18" charset="0"/>
            </a:endParaRPr>
          </a:p>
        </p:txBody>
      </p:sp>
      <p:pic>
        <p:nvPicPr>
          <p:cNvPr id="2" name="Resim 1">
            <a:extLst>
              <a:ext uri="{FF2B5EF4-FFF2-40B4-BE49-F238E27FC236}">
                <a16:creationId xmlns:a16="http://schemas.microsoft.com/office/drawing/2014/main" id="{0BB24ADA-45CE-2BC2-B71E-8CEA05ADECCB}"/>
              </a:ext>
            </a:extLst>
          </p:cNvPr>
          <p:cNvPicPr>
            <a:picLocks noChangeAspect="1"/>
          </p:cNvPicPr>
          <p:nvPr/>
        </p:nvPicPr>
        <p:blipFill>
          <a:blip r:embed="rId2"/>
          <a:srcRect l="21985" r="19969"/>
          <a:stretch/>
        </p:blipFill>
        <p:spPr>
          <a:xfrm>
            <a:off x="9853592" y="136634"/>
            <a:ext cx="2039841" cy="1382232"/>
          </a:xfrm>
          <a:prstGeom prst="rect">
            <a:avLst/>
          </a:prstGeom>
        </p:spPr>
      </p:pic>
      <p:pic>
        <p:nvPicPr>
          <p:cNvPr id="3" name="Resim 2">
            <a:extLst>
              <a:ext uri="{FF2B5EF4-FFF2-40B4-BE49-F238E27FC236}">
                <a16:creationId xmlns:a16="http://schemas.microsoft.com/office/drawing/2014/main" id="{45949FCE-8062-18F4-E5BF-5E1C692EFB5C}"/>
              </a:ext>
            </a:extLst>
          </p:cNvPr>
          <p:cNvPicPr>
            <a:picLocks noChangeAspect="1"/>
          </p:cNvPicPr>
          <p:nvPr/>
        </p:nvPicPr>
        <p:blipFill>
          <a:blip r:embed="rId3"/>
          <a:stretch>
            <a:fillRect/>
          </a:stretch>
        </p:blipFill>
        <p:spPr>
          <a:xfrm>
            <a:off x="6194437" y="2055291"/>
            <a:ext cx="5997563" cy="4058898"/>
          </a:xfrm>
          <a:prstGeom prst="rect">
            <a:avLst/>
          </a:prstGeom>
        </p:spPr>
      </p:pic>
    </p:spTree>
    <p:extLst>
      <p:ext uri="{BB962C8B-B14F-4D97-AF65-F5344CB8AC3E}">
        <p14:creationId xmlns:p14="http://schemas.microsoft.com/office/powerpoint/2010/main" val="3632807498"/>
      </p:ext>
    </p:extLst>
  </p:cSld>
  <p:clrMapOvr>
    <a:masterClrMapping/>
  </p:clrMapOvr>
  <p:transition>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51659" y="354621"/>
            <a:ext cx="9375449" cy="916699"/>
          </a:xfrm>
        </p:spPr>
        <p:txBody>
          <a:bodyPr>
            <a:normAutofit/>
          </a:bodyPr>
          <a:lstStyle/>
          <a:p>
            <a:r>
              <a:rPr lang="tr-TR" sz="4400" b="1" dirty="0">
                <a:solidFill>
                  <a:srgbClr val="0070C0"/>
                </a:solidFill>
                <a:latin typeface="+mn-lt"/>
              </a:rPr>
              <a:t>Çamaşırhanenin Özellikleri</a:t>
            </a:r>
          </a:p>
        </p:txBody>
      </p:sp>
      <p:sp>
        <p:nvSpPr>
          <p:cNvPr id="6" name="Metin Yer Tutucusu 5"/>
          <p:cNvSpPr>
            <a:spLocks noGrp="1"/>
          </p:cNvSpPr>
          <p:nvPr>
            <p:ph type="body" idx="1"/>
          </p:nvPr>
        </p:nvSpPr>
        <p:spPr>
          <a:xfrm>
            <a:off x="636584" y="870857"/>
            <a:ext cx="5360991" cy="1289539"/>
          </a:xfrm>
        </p:spPr>
        <p:txBody>
          <a:bodyPr/>
          <a:lstStyle/>
          <a:p>
            <a:r>
              <a:rPr lang="tr-TR" b="1" dirty="0">
                <a:solidFill>
                  <a:srgbClr val="0F4C76"/>
                </a:solidFill>
              </a:rPr>
              <a:t>Temiz alan </a:t>
            </a:r>
          </a:p>
        </p:txBody>
      </p:sp>
      <p:sp>
        <p:nvSpPr>
          <p:cNvPr id="3" name="İçerik Yer Tutucusu 2"/>
          <p:cNvSpPr>
            <a:spLocks noGrp="1"/>
          </p:cNvSpPr>
          <p:nvPr>
            <p:ph sz="half" idx="2"/>
          </p:nvPr>
        </p:nvSpPr>
        <p:spPr>
          <a:xfrm>
            <a:off x="636584" y="1898730"/>
            <a:ext cx="5186364" cy="3715161"/>
          </a:xfrm>
        </p:spPr>
        <p:txBody>
          <a:bodyPr>
            <a:normAutofit fontScale="25000" lnSpcReduction="20000"/>
          </a:bodyPr>
          <a:lstStyle/>
          <a:p>
            <a:pPr marL="0" indent="0">
              <a:buNone/>
            </a:pPr>
            <a:r>
              <a:rPr lang="tr-TR" sz="2600" dirty="0"/>
              <a:t>  </a:t>
            </a:r>
            <a:r>
              <a:rPr lang="tr-TR" sz="9600" b="1" dirty="0">
                <a:solidFill>
                  <a:srgbClr val="C00000"/>
                </a:solidFill>
              </a:rPr>
              <a:t>Temiz- kirli alan ayrımı net olmalı!!!!!</a:t>
            </a:r>
            <a:endParaRPr lang="tr-TR" sz="7200" b="1" dirty="0">
              <a:solidFill>
                <a:srgbClr val="C00000"/>
              </a:solidFill>
            </a:endParaRPr>
          </a:p>
          <a:p>
            <a:pPr>
              <a:buFont typeface="Wingdings" panose="05000000000000000000" pitchFamily="2" charset="2"/>
              <a:buChar char="ü"/>
            </a:pPr>
            <a:r>
              <a:rPr lang="tr-TR" sz="7200" dirty="0">
                <a:solidFill>
                  <a:srgbClr val="000000"/>
                </a:solidFill>
              </a:rPr>
              <a:t>Kurutma</a:t>
            </a:r>
          </a:p>
          <a:p>
            <a:pPr>
              <a:buFont typeface="Wingdings" panose="05000000000000000000" pitchFamily="2" charset="2"/>
              <a:buChar char="ü"/>
            </a:pPr>
            <a:r>
              <a:rPr lang="tr-TR" sz="7200" dirty="0">
                <a:solidFill>
                  <a:srgbClr val="000000"/>
                </a:solidFill>
              </a:rPr>
              <a:t>Ütüleme </a:t>
            </a:r>
          </a:p>
          <a:p>
            <a:pPr>
              <a:buFont typeface="Wingdings" panose="05000000000000000000" pitchFamily="2" charset="2"/>
              <a:buChar char="ü"/>
            </a:pPr>
            <a:r>
              <a:rPr lang="tr-TR" sz="7200" dirty="0">
                <a:solidFill>
                  <a:srgbClr val="000000"/>
                </a:solidFill>
              </a:rPr>
              <a:t>Paketleme</a:t>
            </a:r>
          </a:p>
          <a:p>
            <a:pPr>
              <a:buFont typeface="Wingdings" panose="05000000000000000000" pitchFamily="2" charset="2"/>
              <a:buChar char="ü"/>
            </a:pPr>
            <a:r>
              <a:rPr lang="tr-TR" sz="7200" dirty="0">
                <a:solidFill>
                  <a:srgbClr val="000000"/>
                </a:solidFill>
              </a:rPr>
              <a:t>Pozitif Basınç</a:t>
            </a:r>
          </a:p>
          <a:p>
            <a:pPr>
              <a:buFont typeface="Wingdings" panose="05000000000000000000" pitchFamily="2" charset="2"/>
              <a:buChar char="ü"/>
            </a:pPr>
            <a:r>
              <a:rPr lang="tr-TR" sz="7200" dirty="0">
                <a:solidFill>
                  <a:srgbClr val="000000"/>
                </a:solidFill>
              </a:rPr>
              <a:t>Haşere olmamalı</a:t>
            </a:r>
          </a:p>
          <a:p>
            <a:pPr>
              <a:buFont typeface="Wingdings" panose="05000000000000000000" pitchFamily="2" charset="2"/>
              <a:buChar char="ü"/>
            </a:pPr>
            <a:r>
              <a:rPr lang="tr-TR" sz="7200" dirty="0">
                <a:solidFill>
                  <a:srgbClr val="000000"/>
                </a:solidFill>
              </a:rPr>
              <a:t>Nem olmamalı</a:t>
            </a:r>
          </a:p>
          <a:p>
            <a:pPr>
              <a:buFont typeface="Wingdings" panose="05000000000000000000" pitchFamily="2" charset="2"/>
              <a:buChar char="ü"/>
            </a:pPr>
            <a:r>
              <a:rPr lang="tr-TR" sz="7200" dirty="0">
                <a:solidFill>
                  <a:srgbClr val="000000"/>
                </a:solidFill>
              </a:rPr>
              <a:t>El yıkama alanı (Yeterli-kolay ulaşılmalı)</a:t>
            </a:r>
          </a:p>
          <a:p>
            <a:pPr>
              <a:buFont typeface="Wingdings" panose="05000000000000000000" pitchFamily="2" charset="2"/>
              <a:buChar char="ü"/>
            </a:pPr>
            <a:r>
              <a:rPr lang="tr-TR" sz="7200" dirty="0">
                <a:solidFill>
                  <a:srgbClr val="000000"/>
                </a:solidFill>
              </a:rPr>
              <a:t>Zemin ve duvarlar kolay temizlenebilir olmalı </a:t>
            </a:r>
          </a:p>
          <a:p>
            <a:pPr>
              <a:buFont typeface="Wingdings" panose="05000000000000000000" pitchFamily="2" charset="2"/>
              <a:buChar char="ü"/>
            </a:pPr>
            <a:r>
              <a:rPr lang="tr-TR" sz="7200" dirty="0">
                <a:solidFill>
                  <a:srgbClr val="000000"/>
                </a:solidFill>
              </a:rPr>
              <a:t>Personel dinlenme-duş </a:t>
            </a:r>
          </a:p>
          <a:p>
            <a:pPr marL="0" indent="0">
              <a:buNone/>
            </a:pPr>
            <a:endParaRPr lang="tr-TR" dirty="0"/>
          </a:p>
        </p:txBody>
      </p:sp>
      <p:sp>
        <p:nvSpPr>
          <p:cNvPr id="7" name="Metin Yer Tutucusu 6"/>
          <p:cNvSpPr>
            <a:spLocks noGrp="1"/>
          </p:cNvSpPr>
          <p:nvPr>
            <p:ph type="body" sz="quarter" idx="3"/>
          </p:nvPr>
        </p:nvSpPr>
        <p:spPr>
          <a:xfrm>
            <a:off x="6194427" y="1193075"/>
            <a:ext cx="5186364" cy="705656"/>
          </a:xfrm>
        </p:spPr>
        <p:txBody>
          <a:bodyPr/>
          <a:lstStyle/>
          <a:p>
            <a:r>
              <a:rPr lang="tr-TR" b="1" dirty="0">
                <a:solidFill>
                  <a:srgbClr val="0F4C76"/>
                </a:solidFill>
              </a:rPr>
              <a:t>Kirli alan </a:t>
            </a:r>
            <a:endParaRPr lang="tr-TR" sz="2000" b="1" dirty="0">
              <a:solidFill>
                <a:srgbClr val="0F4C76"/>
              </a:solidFill>
            </a:endParaRPr>
          </a:p>
        </p:txBody>
      </p:sp>
      <p:sp>
        <p:nvSpPr>
          <p:cNvPr id="8" name="İçerik Yer Tutucusu 7"/>
          <p:cNvSpPr>
            <a:spLocks noGrp="1"/>
          </p:cNvSpPr>
          <p:nvPr>
            <p:ph sz="quarter" idx="4"/>
          </p:nvPr>
        </p:nvSpPr>
        <p:spPr>
          <a:xfrm>
            <a:off x="6194427" y="1785257"/>
            <a:ext cx="5186364" cy="3566970"/>
          </a:xfrm>
        </p:spPr>
        <p:txBody>
          <a:bodyPr>
            <a:normAutofit fontScale="25000" lnSpcReduction="20000"/>
          </a:bodyPr>
          <a:lstStyle/>
          <a:p>
            <a:pPr>
              <a:lnSpc>
                <a:spcPct val="110000"/>
              </a:lnSpc>
              <a:buFont typeface="Wingdings" panose="05000000000000000000" pitchFamily="2" charset="2"/>
              <a:buChar char="ü"/>
            </a:pPr>
            <a:r>
              <a:rPr lang="tr-TR" sz="7200" dirty="0">
                <a:solidFill>
                  <a:srgbClr val="000000"/>
                </a:solidFill>
              </a:rPr>
              <a:t>Çamaşırların ilk kabul edildiği ve yıkandığı alan</a:t>
            </a:r>
          </a:p>
          <a:p>
            <a:pPr>
              <a:lnSpc>
                <a:spcPct val="110000"/>
              </a:lnSpc>
              <a:buFont typeface="Wingdings" panose="05000000000000000000" pitchFamily="2" charset="2"/>
              <a:buChar char="ü"/>
            </a:pPr>
            <a:r>
              <a:rPr lang="tr-TR" sz="7200" dirty="0">
                <a:solidFill>
                  <a:srgbClr val="000000"/>
                </a:solidFill>
              </a:rPr>
              <a:t>Duvarlar ve tavanlar zemin dayanıklı  kolay temizlenebilir malzemelerden yapılmalı</a:t>
            </a:r>
          </a:p>
          <a:p>
            <a:pPr>
              <a:lnSpc>
                <a:spcPct val="110000"/>
              </a:lnSpc>
              <a:buFont typeface="Wingdings" panose="05000000000000000000" pitchFamily="2" charset="2"/>
              <a:buChar char="ü"/>
            </a:pPr>
            <a:r>
              <a:rPr lang="tr-TR" sz="7200" dirty="0">
                <a:solidFill>
                  <a:srgbClr val="000000"/>
                </a:solidFill>
              </a:rPr>
              <a:t>Uygun havalandırma </a:t>
            </a:r>
          </a:p>
          <a:p>
            <a:pPr>
              <a:lnSpc>
                <a:spcPct val="110000"/>
              </a:lnSpc>
              <a:buFont typeface="Wingdings" panose="05000000000000000000" pitchFamily="2" charset="2"/>
              <a:buChar char="ü"/>
            </a:pPr>
            <a:r>
              <a:rPr lang="tr-TR" sz="7200" dirty="0">
                <a:solidFill>
                  <a:srgbClr val="000000"/>
                </a:solidFill>
              </a:rPr>
              <a:t>Negatif basınç</a:t>
            </a:r>
          </a:p>
          <a:p>
            <a:pPr>
              <a:lnSpc>
                <a:spcPct val="110000"/>
              </a:lnSpc>
              <a:buFont typeface="Wingdings" panose="05000000000000000000" pitchFamily="2" charset="2"/>
              <a:buChar char="ü"/>
            </a:pPr>
            <a:r>
              <a:rPr lang="tr-TR" sz="7200" dirty="0">
                <a:solidFill>
                  <a:srgbClr val="000000"/>
                </a:solidFill>
              </a:rPr>
              <a:t>Çift kapaklı çamaşır makinası</a:t>
            </a:r>
          </a:p>
          <a:p>
            <a:pPr>
              <a:lnSpc>
                <a:spcPct val="110000"/>
              </a:lnSpc>
              <a:buFont typeface="Wingdings" panose="05000000000000000000" pitchFamily="2" charset="2"/>
              <a:buChar char="ü"/>
            </a:pPr>
            <a:r>
              <a:rPr lang="tr-TR" sz="7200" dirty="0">
                <a:solidFill>
                  <a:srgbClr val="000000"/>
                </a:solidFill>
              </a:rPr>
              <a:t>El yıkama lavabosu</a:t>
            </a:r>
          </a:p>
          <a:p>
            <a:pPr>
              <a:buFont typeface="Wingdings" panose="05000000000000000000" pitchFamily="2" charset="2"/>
              <a:buChar char="ü"/>
            </a:pPr>
            <a:endParaRPr lang="tr-TR" dirty="0"/>
          </a:p>
        </p:txBody>
      </p:sp>
      <p:sp>
        <p:nvSpPr>
          <p:cNvPr id="9" name="Dikdörtgen 8"/>
          <p:cNvSpPr/>
          <p:nvPr/>
        </p:nvSpPr>
        <p:spPr>
          <a:xfrm>
            <a:off x="636585" y="5613892"/>
            <a:ext cx="10893564" cy="757130"/>
          </a:xfrm>
          <a:prstGeom prst="rect">
            <a:avLst/>
          </a:prstGeom>
          <a:solidFill>
            <a:schemeClr val="accent2"/>
          </a:solidFill>
        </p:spPr>
        <p:txBody>
          <a:bodyPr wrap="square">
            <a:spAutoFit/>
          </a:bodyPr>
          <a:lstStyle/>
          <a:p>
            <a:pPr lvl="0">
              <a:lnSpc>
                <a:spcPct val="90000"/>
              </a:lnSpc>
              <a:spcBef>
                <a:spcPts val="1000"/>
              </a:spcBef>
            </a:pPr>
            <a:r>
              <a:rPr lang="tr-TR" sz="2400" b="1" dirty="0">
                <a:solidFill>
                  <a:srgbClr val="FFFFFF"/>
                </a:solidFill>
              </a:rPr>
              <a:t>!!!   Temiz-kirli </a:t>
            </a:r>
            <a:r>
              <a:rPr lang="tr-TR" sz="2400" b="1" dirty="0">
                <a:solidFill>
                  <a:schemeClr val="bg1"/>
                </a:solidFill>
              </a:rPr>
              <a:t>alanlarda çalışanlar ayrılmalı, alanlar arası çalışan ve ekipman </a:t>
            </a:r>
            <a:r>
              <a:rPr lang="tr-TR" sz="2400" b="1" dirty="0">
                <a:solidFill>
                  <a:srgbClr val="FFFFFF"/>
                </a:solidFill>
              </a:rPr>
              <a:t>geçişi olmamalı, işlem alanında yeme içme olmamalı</a:t>
            </a:r>
          </a:p>
        </p:txBody>
      </p:sp>
    </p:spTree>
    <p:extLst>
      <p:ext uri="{BB962C8B-B14F-4D97-AF65-F5344CB8AC3E}">
        <p14:creationId xmlns:p14="http://schemas.microsoft.com/office/powerpoint/2010/main" val="30134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0" y="1828800"/>
            <a:ext cx="3406215" cy="4465468"/>
          </a:xfrm>
          <a:prstGeom prst="rect">
            <a:avLst/>
          </a:prstGeom>
          <a:ln>
            <a:solidFill>
              <a:schemeClr val="bg2">
                <a:lumMod val="75000"/>
              </a:schemeClr>
            </a:solidFill>
          </a:ln>
        </p:spPr>
      </p:pic>
      <p:sp>
        <p:nvSpPr>
          <p:cNvPr id="7" name="Dikdörtgen 6"/>
          <p:cNvSpPr/>
          <p:nvPr/>
        </p:nvSpPr>
        <p:spPr>
          <a:xfrm>
            <a:off x="4215116" y="2611316"/>
            <a:ext cx="7390731" cy="3215047"/>
          </a:xfrm>
          <a:prstGeom prst="rect">
            <a:avLst/>
          </a:prstGeom>
        </p:spPr>
        <p:txBody>
          <a:bodyPr wrap="square">
            <a:spAutoFit/>
          </a:bodyPr>
          <a:lstStyle/>
          <a:p>
            <a:pPr marL="12700" lvl="0">
              <a:spcBef>
                <a:spcPts val="1500"/>
              </a:spcBef>
              <a:tabLst>
                <a:tab pos="240665" algn="l"/>
              </a:tabLst>
            </a:pPr>
            <a:r>
              <a:rPr lang="tr-TR" sz="2100" b="1" kern="0" dirty="0">
                <a:solidFill>
                  <a:sysClr val="windowText" lastClr="000000"/>
                </a:solidFill>
                <a:cs typeface="Tw Cen MT"/>
              </a:rPr>
              <a:t>Termal</a:t>
            </a:r>
            <a:r>
              <a:rPr lang="tr-TR" sz="2100" b="1" kern="0" spc="-75" dirty="0">
                <a:solidFill>
                  <a:sysClr val="windowText" lastClr="000000"/>
                </a:solidFill>
                <a:cs typeface="Times New Roman"/>
              </a:rPr>
              <a:t> </a:t>
            </a:r>
            <a:r>
              <a:rPr lang="tr-TR" sz="2100" b="1" kern="0" spc="-10" dirty="0">
                <a:solidFill>
                  <a:sysClr val="windowText" lastClr="000000"/>
                </a:solidFill>
                <a:cs typeface="Tw Cen MT"/>
              </a:rPr>
              <a:t>konfor</a:t>
            </a:r>
            <a:endParaRPr lang="tr-TR" sz="2100" b="1" kern="0" dirty="0">
              <a:solidFill>
                <a:sysClr val="windowText" lastClr="000000"/>
              </a:solidFill>
              <a:cs typeface="Tw Cen MT"/>
            </a:endParaRPr>
          </a:p>
          <a:p>
            <a:pPr marL="240665" lvl="0" indent="-227965">
              <a:spcBef>
                <a:spcPts val="1400"/>
              </a:spcBef>
              <a:buFont typeface="Wingdings"/>
              <a:buChar char=""/>
              <a:tabLst>
                <a:tab pos="240665" algn="l"/>
              </a:tabLst>
            </a:pPr>
            <a:r>
              <a:rPr lang="tr-TR" sz="2100" kern="0" dirty="0">
                <a:solidFill>
                  <a:sysClr val="windowText" lastClr="000000"/>
                </a:solidFill>
                <a:cs typeface="Tw Cen MT"/>
              </a:rPr>
              <a:t>K</a:t>
            </a:r>
            <a:r>
              <a:rPr lang="tr-TR" sz="2100" kern="0" cap="small" dirty="0">
                <a:solidFill>
                  <a:sysClr val="windowText" lastClr="000000"/>
                </a:solidFill>
                <a:cs typeface="Tw Cen MT"/>
              </a:rPr>
              <a:t>ı</a:t>
            </a:r>
            <a:r>
              <a:rPr lang="tr-TR" sz="2100" kern="0" dirty="0">
                <a:solidFill>
                  <a:sysClr val="windowText" lastClr="000000"/>
                </a:solidFill>
                <a:cs typeface="Tw Cen MT"/>
              </a:rPr>
              <a:t>ş</a:t>
            </a:r>
            <a:r>
              <a:rPr lang="tr-TR" sz="2100" kern="0" spc="85" dirty="0">
                <a:solidFill>
                  <a:sysClr val="windowText" lastClr="000000"/>
                </a:solidFill>
                <a:cs typeface="Times New Roman"/>
              </a:rPr>
              <a:t> </a:t>
            </a:r>
            <a:r>
              <a:rPr lang="tr-TR" sz="2100" kern="0" dirty="0">
                <a:solidFill>
                  <a:sysClr val="windowText" lastClr="000000"/>
                </a:solidFill>
                <a:cs typeface="Tw Cen MT"/>
              </a:rPr>
              <a:t>aylar</a:t>
            </a:r>
            <a:r>
              <a:rPr lang="tr-TR" sz="2100" kern="0" cap="small" dirty="0">
                <a:solidFill>
                  <a:sysClr val="windowText" lastClr="000000"/>
                </a:solidFill>
                <a:cs typeface="Tw Cen MT"/>
              </a:rPr>
              <a:t>ı</a:t>
            </a:r>
            <a:r>
              <a:rPr lang="tr-TR" sz="2100" kern="0" dirty="0">
                <a:solidFill>
                  <a:sysClr val="windowText" lastClr="000000"/>
                </a:solidFill>
                <a:cs typeface="Tw Cen MT"/>
              </a:rPr>
              <a:t>nda</a:t>
            </a:r>
            <a:r>
              <a:rPr lang="tr-TR" sz="2100" kern="0" spc="85" dirty="0">
                <a:solidFill>
                  <a:sysClr val="windowText" lastClr="000000"/>
                </a:solidFill>
                <a:cs typeface="Times New Roman"/>
              </a:rPr>
              <a:t> </a:t>
            </a:r>
            <a:r>
              <a:rPr lang="tr-TR" sz="2100" kern="0" dirty="0">
                <a:solidFill>
                  <a:sysClr val="windowText" lastClr="000000"/>
                </a:solidFill>
                <a:cs typeface="Tw Cen MT"/>
              </a:rPr>
              <a:t>20-22</a:t>
            </a:r>
            <a:r>
              <a:rPr lang="tr-TR" sz="2100" kern="0" spc="85" dirty="0">
                <a:solidFill>
                  <a:sysClr val="windowText" lastClr="000000"/>
                </a:solidFill>
                <a:cs typeface="Times New Roman"/>
              </a:rPr>
              <a:t> </a:t>
            </a:r>
            <a:r>
              <a:rPr lang="tr-TR" sz="2100" kern="0" spc="-25" dirty="0">
                <a:solidFill>
                  <a:sysClr val="windowText" lastClr="000000"/>
                </a:solidFill>
                <a:cs typeface="Tw Cen MT"/>
              </a:rPr>
              <a:t>°C</a:t>
            </a:r>
            <a:endParaRPr lang="tr-TR" sz="2100" kern="0" dirty="0">
              <a:solidFill>
                <a:sysClr val="windowText" lastClr="000000"/>
              </a:solidFill>
              <a:cs typeface="Tw Cen MT"/>
            </a:endParaRPr>
          </a:p>
          <a:p>
            <a:pPr marL="240665" lvl="0" indent="-227965">
              <a:spcBef>
                <a:spcPts val="1500"/>
              </a:spcBef>
              <a:buFont typeface="Wingdings"/>
              <a:buChar char=""/>
              <a:tabLst>
                <a:tab pos="240665" algn="l"/>
              </a:tabLst>
            </a:pPr>
            <a:r>
              <a:rPr lang="tr-TR" sz="2100" kern="0" spc="-10" dirty="0">
                <a:solidFill>
                  <a:sysClr val="windowText" lastClr="000000"/>
                </a:solidFill>
                <a:cs typeface="Tw Cen MT"/>
              </a:rPr>
              <a:t>Yaz</a:t>
            </a:r>
            <a:r>
              <a:rPr lang="tr-TR" sz="2100" kern="0" spc="5" dirty="0">
                <a:solidFill>
                  <a:sysClr val="windowText" lastClr="000000"/>
                </a:solidFill>
                <a:cs typeface="Times New Roman"/>
              </a:rPr>
              <a:t> </a:t>
            </a:r>
            <a:r>
              <a:rPr lang="tr-TR" sz="2100" kern="0" dirty="0">
                <a:solidFill>
                  <a:sysClr val="windowText" lastClr="000000"/>
                </a:solidFill>
                <a:cs typeface="Tw Cen MT"/>
              </a:rPr>
              <a:t>aylar</a:t>
            </a:r>
            <a:r>
              <a:rPr lang="tr-TR" sz="2100" kern="0" cap="small" dirty="0">
                <a:solidFill>
                  <a:sysClr val="windowText" lastClr="000000"/>
                </a:solidFill>
                <a:cs typeface="Tw Cen MT"/>
              </a:rPr>
              <a:t>ı</a:t>
            </a:r>
            <a:r>
              <a:rPr lang="tr-TR" sz="2100" kern="0" dirty="0">
                <a:solidFill>
                  <a:sysClr val="windowText" lastClr="000000"/>
                </a:solidFill>
                <a:cs typeface="Tw Cen MT"/>
              </a:rPr>
              <a:t>nda</a:t>
            </a:r>
            <a:r>
              <a:rPr lang="tr-TR" sz="2100" kern="0" spc="10" dirty="0">
                <a:solidFill>
                  <a:sysClr val="windowText" lastClr="000000"/>
                </a:solidFill>
                <a:cs typeface="Times New Roman"/>
              </a:rPr>
              <a:t> </a:t>
            </a:r>
            <a:r>
              <a:rPr lang="tr-TR" sz="2100" kern="0" dirty="0">
                <a:solidFill>
                  <a:sysClr val="windowText" lastClr="000000"/>
                </a:solidFill>
                <a:cs typeface="Tw Cen MT"/>
              </a:rPr>
              <a:t>20-24</a:t>
            </a:r>
            <a:r>
              <a:rPr lang="tr-TR" sz="2100" kern="0" spc="5" dirty="0">
                <a:solidFill>
                  <a:sysClr val="windowText" lastClr="000000"/>
                </a:solidFill>
                <a:cs typeface="Times New Roman"/>
              </a:rPr>
              <a:t> </a:t>
            </a:r>
            <a:r>
              <a:rPr lang="tr-TR" sz="2100" kern="0" spc="-25" dirty="0">
                <a:solidFill>
                  <a:sysClr val="windowText" lastClr="000000"/>
                </a:solidFill>
                <a:cs typeface="Tw Cen MT"/>
              </a:rPr>
              <a:t>°C</a:t>
            </a:r>
            <a:endParaRPr lang="tr-TR" sz="2100" kern="0" dirty="0">
              <a:solidFill>
                <a:sysClr val="windowText" lastClr="000000"/>
              </a:solidFill>
              <a:cs typeface="Tw Cen MT"/>
            </a:endParaRPr>
          </a:p>
          <a:p>
            <a:pPr marL="240665" lvl="0" indent="-227965" algn="just">
              <a:spcBef>
                <a:spcPts val="1500"/>
              </a:spcBef>
              <a:buFont typeface="Arial"/>
              <a:buChar char="•"/>
              <a:tabLst>
                <a:tab pos="240665" algn="l"/>
              </a:tabLst>
            </a:pPr>
            <a:r>
              <a:rPr lang="tr-TR" sz="2100" kern="0" dirty="0">
                <a:solidFill>
                  <a:sysClr val="windowText" lastClr="000000"/>
                </a:solidFill>
                <a:cs typeface="Tw Cen MT"/>
              </a:rPr>
              <a:t>Çamaş</a:t>
            </a:r>
            <a:r>
              <a:rPr lang="tr-TR" sz="2100" kern="0" cap="small" dirty="0">
                <a:solidFill>
                  <a:sysClr val="windowText" lastClr="000000"/>
                </a:solidFill>
                <a:cs typeface="Tw Cen MT"/>
              </a:rPr>
              <a:t>ı</a:t>
            </a:r>
            <a:r>
              <a:rPr lang="tr-TR" sz="2100" kern="0" dirty="0">
                <a:solidFill>
                  <a:sysClr val="windowText" lastClr="000000"/>
                </a:solidFill>
                <a:cs typeface="Tw Cen MT"/>
              </a:rPr>
              <a:t>rhanede</a:t>
            </a:r>
            <a:r>
              <a:rPr lang="tr-TR" sz="2100" kern="0" spc="80" dirty="0">
                <a:solidFill>
                  <a:sysClr val="windowText" lastClr="000000"/>
                </a:solidFill>
                <a:cs typeface="Times New Roman"/>
              </a:rPr>
              <a:t> </a:t>
            </a:r>
            <a:r>
              <a:rPr lang="tr-TR" sz="2100" kern="0" dirty="0">
                <a:solidFill>
                  <a:sysClr val="windowText" lastClr="000000"/>
                </a:solidFill>
                <a:cs typeface="Tw Cen MT"/>
              </a:rPr>
              <a:t>termal</a:t>
            </a:r>
            <a:r>
              <a:rPr lang="tr-TR" sz="2100" kern="0" spc="85" dirty="0">
                <a:solidFill>
                  <a:sysClr val="windowText" lastClr="000000"/>
                </a:solidFill>
                <a:cs typeface="Times New Roman"/>
              </a:rPr>
              <a:t> </a:t>
            </a:r>
            <a:r>
              <a:rPr lang="tr-TR" sz="2100" kern="0" dirty="0">
                <a:solidFill>
                  <a:sysClr val="windowText" lastClr="000000"/>
                </a:solidFill>
                <a:cs typeface="Tw Cen MT"/>
              </a:rPr>
              <a:t>konforun</a:t>
            </a:r>
            <a:r>
              <a:rPr lang="tr-TR" sz="2100" kern="0" spc="80" dirty="0">
                <a:solidFill>
                  <a:sysClr val="windowText" lastClr="000000"/>
                </a:solidFill>
                <a:cs typeface="Times New Roman"/>
              </a:rPr>
              <a:t> </a:t>
            </a:r>
            <a:r>
              <a:rPr lang="tr-TR" sz="2100" kern="0" dirty="0">
                <a:solidFill>
                  <a:sysClr val="windowText" lastClr="000000"/>
                </a:solidFill>
                <a:cs typeface="Tw Cen MT"/>
              </a:rPr>
              <a:t>sa</a:t>
            </a:r>
            <a:r>
              <a:rPr lang="tr-TR" sz="2100" kern="0" dirty="0">
                <a:solidFill>
                  <a:sysClr val="windowText" lastClr="000000"/>
                </a:solidFill>
                <a:cs typeface="MS PGothic"/>
              </a:rPr>
              <a:t>ğ</a:t>
            </a:r>
            <a:r>
              <a:rPr lang="tr-TR" sz="2100" kern="0" dirty="0">
                <a:solidFill>
                  <a:sysClr val="windowText" lastClr="000000"/>
                </a:solidFill>
                <a:cs typeface="Tw Cen MT"/>
              </a:rPr>
              <a:t>lanmas</a:t>
            </a:r>
            <a:r>
              <a:rPr lang="tr-TR" sz="2100" kern="0" cap="small" dirty="0">
                <a:solidFill>
                  <a:sysClr val="windowText" lastClr="000000"/>
                </a:solidFill>
                <a:cs typeface="Tw Cen MT"/>
              </a:rPr>
              <a:t>ı</a:t>
            </a:r>
            <a:r>
              <a:rPr lang="tr-TR" sz="2100" kern="0" spc="85" dirty="0">
                <a:solidFill>
                  <a:sysClr val="windowText" lastClr="000000"/>
                </a:solidFill>
                <a:cs typeface="Times New Roman"/>
              </a:rPr>
              <a:t> </a:t>
            </a:r>
            <a:r>
              <a:rPr lang="tr-TR" sz="2100" kern="0" spc="-10" dirty="0">
                <a:solidFill>
                  <a:sysClr val="windowText" lastClr="000000"/>
                </a:solidFill>
                <a:cs typeface="Tw Cen MT"/>
              </a:rPr>
              <a:t>için;</a:t>
            </a:r>
            <a:endParaRPr lang="tr-TR" sz="2100" kern="0" dirty="0">
              <a:solidFill>
                <a:sysClr val="windowText" lastClr="000000"/>
              </a:solidFill>
              <a:cs typeface="Tw Cen MT"/>
            </a:endParaRPr>
          </a:p>
          <a:p>
            <a:pPr marL="698500" marR="5080" lvl="1" indent="-228600" algn="just">
              <a:lnSpc>
                <a:spcPct val="120400"/>
              </a:lnSpc>
              <a:spcBef>
                <a:spcPts val="520"/>
              </a:spcBef>
              <a:buFont typeface="Arial"/>
              <a:buChar char="•"/>
              <a:tabLst>
                <a:tab pos="698500" algn="l"/>
              </a:tabLst>
            </a:pPr>
            <a:r>
              <a:rPr lang="tr-TR" sz="2100" kern="0" dirty="0">
                <a:solidFill>
                  <a:sysClr val="windowText" lastClr="000000"/>
                </a:solidFill>
                <a:cs typeface="Tw Cen MT"/>
              </a:rPr>
              <a:t>Yerel</a:t>
            </a:r>
            <a:r>
              <a:rPr lang="tr-TR" sz="2100" kern="0" spc="30" dirty="0">
                <a:solidFill>
                  <a:sysClr val="windowText" lastClr="000000"/>
                </a:solidFill>
                <a:cs typeface="Times New Roman"/>
              </a:rPr>
              <a:t> </a:t>
            </a:r>
            <a:r>
              <a:rPr lang="tr-TR" sz="2100" kern="0" dirty="0">
                <a:solidFill>
                  <a:sysClr val="windowText" lastClr="000000"/>
                </a:solidFill>
                <a:cs typeface="Tw Cen MT"/>
              </a:rPr>
              <a:t>havalandırma</a:t>
            </a:r>
            <a:r>
              <a:rPr lang="tr-TR" sz="2100" kern="0" spc="30" dirty="0">
                <a:solidFill>
                  <a:sysClr val="windowText" lastClr="000000"/>
                </a:solidFill>
                <a:cs typeface="Times New Roman"/>
              </a:rPr>
              <a:t> </a:t>
            </a:r>
            <a:r>
              <a:rPr lang="tr-TR" sz="2100" kern="0" dirty="0">
                <a:solidFill>
                  <a:sysClr val="windowText" lastClr="000000"/>
                </a:solidFill>
                <a:cs typeface="Tw Cen MT"/>
              </a:rPr>
              <a:t>sistemleri kurulmalı</a:t>
            </a:r>
          </a:p>
          <a:p>
            <a:pPr marL="698500" marR="5080" lvl="1" indent="-228600" algn="just">
              <a:lnSpc>
                <a:spcPct val="120400"/>
              </a:lnSpc>
              <a:spcBef>
                <a:spcPts val="520"/>
              </a:spcBef>
              <a:buFont typeface="Arial"/>
              <a:buChar char="•"/>
              <a:tabLst>
                <a:tab pos="698500" algn="l"/>
              </a:tabLst>
            </a:pPr>
            <a:r>
              <a:rPr lang="tr-TR" sz="2100" kern="0" dirty="0">
                <a:solidFill>
                  <a:sysClr val="windowText" lastClr="000000"/>
                </a:solidFill>
                <a:cs typeface="Tw Cen MT"/>
              </a:rPr>
              <a:t>Havalandırma sistemlerinin günlük kontrolü sağlanmalı ve kayıtları tutulmalı</a:t>
            </a:r>
          </a:p>
        </p:txBody>
      </p:sp>
      <p:sp>
        <p:nvSpPr>
          <p:cNvPr id="2" name="Metin kutusu 1">
            <a:extLst>
              <a:ext uri="{FF2B5EF4-FFF2-40B4-BE49-F238E27FC236}">
                <a16:creationId xmlns:a16="http://schemas.microsoft.com/office/drawing/2014/main" id="{706DCD20-F3D6-4D8C-A1EF-778D5DA41FD7}"/>
              </a:ext>
            </a:extLst>
          </p:cNvPr>
          <p:cNvSpPr txBox="1"/>
          <p:nvPr/>
        </p:nvSpPr>
        <p:spPr>
          <a:xfrm>
            <a:off x="1111389" y="318537"/>
            <a:ext cx="9359537" cy="1200329"/>
          </a:xfrm>
          <a:prstGeom prst="rect">
            <a:avLst/>
          </a:prstGeom>
          <a:noFill/>
        </p:spPr>
        <p:txBody>
          <a:bodyPr wrap="square" rtlCol="0">
            <a:spAutoFit/>
          </a:bodyPr>
          <a:lstStyle/>
          <a:p>
            <a:r>
              <a:rPr lang="tr-TR" sz="3600" b="1" dirty="0">
                <a:solidFill>
                  <a:srgbClr val="0070C0"/>
                </a:solidFill>
              </a:rPr>
              <a:t>ÇAGSEM Kurumsal Kapasitenin Güçlendirilmesi </a:t>
            </a:r>
          </a:p>
          <a:p>
            <a:r>
              <a:rPr lang="tr-TR" sz="3600" b="1" dirty="0">
                <a:solidFill>
                  <a:srgbClr val="0070C0"/>
                </a:solidFill>
              </a:rPr>
              <a:t>Teknik Destek Projesi </a:t>
            </a:r>
          </a:p>
        </p:txBody>
      </p:sp>
      <p:pic>
        <p:nvPicPr>
          <p:cNvPr id="3" name="Resim 2">
            <a:extLst>
              <a:ext uri="{FF2B5EF4-FFF2-40B4-BE49-F238E27FC236}">
                <a16:creationId xmlns:a16="http://schemas.microsoft.com/office/drawing/2014/main" id="{A54C6E0B-C236-0112-621A-F89CF4CB0454}"/>
              </a:ext>
            </a:extLst>
          </p:cNvPr>
          <p:cNvPicPr>
            <a:picLocks noChangeAspect="1"/>
          </p:cNvPicPr>
          <p:nvPr/>
        </p:nvPicPr>
        <p:blipFill>
          <a:blip r:embed="rId3"/>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355908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333028" y="1342633"/>
            <a:ext cx="3357229" cy="4745396"/>
          </a:xfrm>
          <a:prstGeom prst="rect">
            <a:avLst/>
          </a:prstGeom>
          <a:ln>
            <a:solidFill>
              <a:schemeClr val="bg2">
                <a:lumMod val="75000"/>
              </a:schemeClr>
            </a:solidFill>
          </a:ln>
        </p:spPr>
      </p:pic>
      <p:sp>
        <p:nvSpPr>
          <p:cNvPr id="7" name="Dikdörtgen 6"/>
          <p:cNvSpPr/>
          <p:nvPr/>
        </p:nvSpPr>
        <p:spPr>
          <a:xfrm>
            <a:off x="4016829" y="1902268"/>
            <a:ext cx="7842143" cy="4185761"/>
          </a:xfrm>
          <a:prstGeom prst="rect">
            <a:avLst/>
          </a:prstGeom>
        </p:spPr>
        <p:txBody>
          <a:bodyPr wrap="square">
            <a:spAutoFit/>
          </a:bodyPr>
          <a:lstStyle/>
          <a:p>
            <a:pPr marL="12700" lvl="0">
              <a:spcBef>
                <a:spcPts val="1500"/>
              </a:spcBef>
              <a:tabLst>
                <a:tab pos="240665" algn="l"/>
              </a:tabLst>
              <a:defRPr/>
            </a:pPr>
            <a:r>
              <a:rPr lang="tr-TR" sz="2400" b="1" kern="0" dirty="0">
                <a:solidFill>
                  <a:sysClr val="windowText" lastClr="000000"/>
                </a:solidFill>
                <a:cs typeface="Tw Cen MT"/>
              </a:rPr>
              <a:t>Gürültü</a:t>
            </a:r>
            <a:r>
              <a:rPr lang="tr-TR" sz="2400" kern="0" dirty="0">
                <a:solidFill>
                  <a:sysClr val="windowText" lastClr="000000"/>
                </a:solidFill>
                <a:cs typeface="Tw Cen MT"/>
              </a:rPr>
              <a:t> </a:t>
            </a:r>
          </a:p>
          <a:p>
            <a:pPr marL="355600" indent="-342900">
              <a:spcBef>
                <a:spcPts val="1500"/>
              </a:spcBef>
              <a:buFont typeface="Arial" panose="020B0604020202020204" pitchFamily="34" charset="0"/>
              <a:buChar char="•"/>
              <a:tabLst>
                <a:tab pos="240665" algn="l"/>
              </a:tabLst>
              <a:defRPr/>
            </a:pPr>
            <a:r>
              <a:rPr lang="tr-TR" sz="2400" kern="0" dirty="0">
                <a:solidFill>
                  <a:sysClr val="windowText" lastClr="000000"/>
                </a:solidFill>
                <a:cs typeface="Tw Cen MT"/>
              </a:rPr>
              <a:t>80-85 dB(A)’</a:t>
            </a:r>
            <a:r>
              <a:rPr lang="tr-TR" sz="2400" kern="0" dirty="0" err="1">
                <a:solidFill>
                  <a:sysClr val="windowText" lastClr="000000"/>
                </a:solidFill>
                <a:cs typeface="Tw Cen MT"/>
              </a:rPr>
              <a:t>yı</a:t>
            </a:r>
            <a:r>
              <a:rPr lang="tr-TR" sz="2400" kern="0" dirty="0">
                <a:solidFill>
                  <a:sysClr val="windowText" lastClr="000000"/>
                </a:solidFill>
                <a:cs typeface="Tw Cen MT"/>
              </a:rPr>
              <a:t> aştığı ve 110 dB(A)’ya kadar ulaştığı  için gürültüsüz veya daha az gürültülü olan teknoloji, teknik, işlem, makine ve el aletleri ( emici örtüler, engeller, perdeleme vb.) seçilmeli</a:t>
            </a:r>
          </a:p>
          <a:p>
            <a:pPr marL="355600" lvl="0" indent="-342900">
              <a:spcBef>
                <a:spcPts val="1500"/>
              </a:spcBef>
              <a:buFont typeface="Arial" panose="020B0604020202020204" pitchFamily="34" charset="0"/>
              <a:buChar char="•"/>
              <a:tabLst>
                <a:tab pos="240665" algn="l"/>
              </a:tabLst>
              <a:defRPr/>
            </a:pPr>
            <a:r>
              <a:rPr lang="tr-TR" sz="2400" kern="0" dirty="0">
                <a:solidFill>
                  <a:sysClr val="windowText" lastClr="000000"/>
                </a:solidFill>
                <a:cs typeface="Tw Cen MT"/>
              </a:rPr>
              <a:t>Makinaların düzenli bakımı ve onarımı yapılmalı</a:t>
            </a:r>
          </a:p>
          <a:p>
            <a:pPr marL="355600" lvl="0" indent="-342900">
              <a:spcBef>
                <a:spcPts val="1500"/>
              </a:spcBef>
              <a:buFont typeface="Arial" panose="020B0604020202020204" pitchFamily="34" charset="0"/>
              <a:buChar char="•"/>
              <a:tabLst>
                <a:tab pos="240665" algn="l"/>
              </a:tabLst>
              <a:defRPr/>
            </a:pPr>
            <a:r>
              <a:rPr lang="tr-TR" sz="2400" kern="0" dirty="0">
                <a:solidFill>
                  <a:sysClr val="windowText" lastClr="000000"/>
                </a:solidFill>
                <a:cs typeface="Tw Cen MT"/>
              </a:rPr>
              <a:t>Çalışma süreleri ve dinlenme süresinin ayarlanması</a:t>
            </a:r>
          </a:p>
          <a:p>
            <a:pPr marL="355600" lvl="0" indent="-342900">
              <a:spcBef>
                <a:spcPts val="1500"/>
              </a:spcBef>
              <a:buFont typeface="Arial" panose="020B0604020202020204" pitchFamily="34" charset="0"/>
              <a:buChar char="•"/>
              <a:tabLst>
                <a:tab pos="240665" algn="l"/>
              </a:tabLst>
            </a:pPr>
            <a:r>
              <a:rPr lang="tr-TR" sz="2400" kern="0" dirty="0">
                <a:solidFill>
                  <a:sysClr val="windowText" lastClr="000000"/>
                </a:solidFill>
                <a:cs typeface="Tw Cen MT"/>
              </a:rPr>
              <a:t>Önlemlere rağmen gürültü seviyesinin azaltılamadığı alanlarda çalışanlara kulak koruyucular temin edilmeli</a:t>
            </a:r>
          </a:p>
        </p:txBody>
      </p:sp>
      <p:sp>
        <p:nvSpPr>
          <p:cNvPr id="2" name="Metin kutusu 1">
            <a:extLst>
              <a:ext uri="{FF2B5EF4-FFF2-40B4-BE49-F238E27FC236}">
                <a16:creationId xmlns:a16="http://schemas.microsoft.com/office/drawing/2014/main" id="{706DCD20-F3D6-4D8C-A1EF-778D5DA41FD7}"/>
              </a:ext>
            </a:extLst>
          </p:cNvPr>
          <p:cNvSpPr txBox="1"/>
          <p:nvPr/>
        </p:nvSpPr>
        <p:spPr>
          <a:xfrm>
            <a:off x="2031197" y="406947"/>
            <a:ext cx="9481456" cy="1077218"/>
          </a:xfrm>
          <a:prstGeom prst="rect">
            <a:avLst/>
          </a:prstGeom>
          <a:noFill/>
        </p:spPr>
        <p:txBody>
          <a:bodyPr wrap="square" rtlCol="0">
            <a:spAutoFit/>
          </a:bodyPr>
          <a:lstStyle/>
          <a:p>
            <a:r>
              <a:rPr lang="tr-TR" sz="3200" b="1" dirty="0">
                <a:solidFill>
                  <a:srgbClr val="0070C0"/>
                </a:solidFill>
              </a:rPr>
              <a:t>ÇAGSEM Kurumsal Kapasitenin Güçlendirilmesi</a:t>
            </a:r>
          </a:p>
          <a:p>
            <a:r>
              <a:rPr lang="tr-TR" sz="3200" b="1" dirty="0">
                <a:solidFill>
                  <a:srgbClr val="0070C0"/>
                </a:solidFill>
              </a:rPr>
              <a:t> Teknik Destek Projesi </a:t>
            </a:r>
          </a:p>
        </p:txBody>
      </p:sp>
      <p:pic>
        <p:nvPicPr>
          <p:cNvPr id="3" name="Resim 2">
            <a:extLst>
              <a:ext uri="{FF2B5EF4-FFF2-40B4-BE49-F238E27FC236}">
                <a16:creationId xmlns:a16="http://schemas.microsoft.com/office/drawing/2014/main" id="{285E9779-D5D5-8579-CC1F-2CE3D7FFB65B}"/>
              </a:ext>
            </a:extLst>
          </p:cNvPr>
          <p:cNvPicPr>
            <a:picLocks noChangeAspect="1"/>
          </p:cNvPicPr>
          <p:nvPr/>
        </p:nvPicPr>
        <p:blipFill>
          <a:blip r:embed="rId3"/>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1832623235"/>
      </p:ext>
    </p:extLst>
  </p:cSld>
  <p:clrMapOvr>
    <a:masterClrMapping/>
  </p:clrMapOvr>
  <p:transition>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97963" y="465385"/>
            <a:ext cx="9375449" cy="916699"/>
          </a:xfrm>
        </p:spPr>
        <p:txBody>
          <a:bodyPr>
            <a:normAutofit/>
          </a:bodyPr>
          <a:lstStyle/>
          <a:p>
            <a:r>
              <a:rPr lang="tr-TR" sz="4400" b="1" dirty="0">
                <a:solidFill>
                  <a:srgbClr val="0070C0"/>
                </a:solidFill>
                <a:latin typeface="+mn-lt"/>
              </a:rPr>
              <a:t>Çamaşırhanenin Özellikleri</a:t>
            </a:r>
          </a:p>
        </p:txBody>
      </p:sp>
      <p:sp>
        <p:nvSpPr>
          <p:cNvPr id="15" name="İçerik Yer Tutucusu 14">
            <a:extLst>
              <a:ext uri="{FF2B5EF4-FFF2-40B4-BE49-F238E27FC236}">
                <a16:creationId xmlns:a16="http://schemas.microsoft.com/office/drawing/2014/main" id="{2E244E93-29CF-D97B-204A-F15BE0B5F7C5}"/>
              </a:ext>
            </a:extLst>
          </p:cNvPr>
          <p:cNvSpPr>
            <a:spLocks noGrp="1"/>
          </p:cNvSpPr>
          <p:nvPr>
            <p:ph sz="quarter" idx="4"/>
          </p:nvPr>
        </p:nvSpPr>
        <p:spPr>
          <a:xfrm>
            <a:off x="914400" y="1908699"/>
            <a:ext cx="10241280" cy="4243526"/>
          </a:xfrm>
        </p:spPr>
        <p:txBody>
          <a:bodyPr>
            <a:normAutofit fontScale="92500" lnSpcReduction="10000"/>
          </a:bodyPr>
          <a:lstStyle/>
          <a:p>
            <a:pPr>
              <a:buFont typeface="Wingdings" panose="05000000000000000000" pitchFamily="2" charset="2"/>
              <a:buChar char="q"/>
            </a:pPr>
            <a:r>
              <a:rPr lang="tr-TR" dirty="0"/>
              <a:t> </a:t>
            </a:r>
            <a:r>
              <a:rPr lang="tr-TR" dirty="0">
                <a:solidFill>
                  <a:srgbClr val="000000"/>
                </a:solidFill>
              </a:rPr>
              <a:t>Çamaşırhane zemin ve duvarları kolay temizlenip dezenfeksiyonu yapılabilen, düz ve dayanıklı malzemeden yapılmış olmalı</a:t>
            </a:r>
          </a:p>
          <a:p>
            <a:pPr>
              <a:buFont typeface="Wingdings" panose="05000000000000000000" pitchFamily="2" charset="2"/>
              <a:buChar char="q"/>
            </a:pPr>
            <a:r>
              <a:rPr lang="tr-TR" dirty="0">
                <a:solidFill>
                  <a:srgbClr val="000000"/>
                </a:solidFill>
              </a:rPr>
              <a:t> Zemin mümkün olduğunca kuru ve temiz halde tutulmalı</a:t>
            </a:r>
          </a:p>
          <a:p>
            <a:pPr>
              <a:buFont typeface="Wingdings" panose="05000000000000000000" pitchFamily="2" charset="2"/>
              <a:buChar char="q"/>
            </a:pPr>
            <a:r>
              <a:rPr lang="tr-TR" dirty="0">
                <a:solidFill>
                  <a:srgbClr val="000000"/>
                </a:solidFill>
              </a:rPr>
              <a:t> Çamaşırhane, temiz ve kirli alanların bariyerler ile birbirinden ayrılmasını sağlayan ‘hijyenik bariyerli çamaşırhane’ özelliğini karşılamalı ve bunun için </a:t>
            </a:r>
            <a:r>
              <a:rPr lang="tr-TR" b="1" dirty="0">
                <a:solidFill>
                  <a:srgbClr val="000000"/>
                </a:solidFill>
              </a:rPr>
              <a:t>‘hijyenik bariyerli (çift kapılı) çamaşır yıkama makineleri’ </a:t>
            </a:r>
            <a:r>
              <a:rPr lang="tr-TR" dirty="0">
                <a:solidFill>
                  <a:srgbClr val="000000"/>
                </a:solidFill>
              </a:rPr>
              <a:t>kullanımı tercih edilmeli</a:t>
            </a:r>
          </a:p>
          <a:p>
            <a:pPr>
              <a:buFont typeface="Wingdings" panose="05000000000000000000" pitchFamily="2" charset="2"/>
              <a:buChar char="q"/>
            </a:pPr>
            <a:r>
              <a:rPr lang="tr-TR" dirty="0">
                <a:solidFill>
                  <a:srgbClr val="000000"/>
                </a:solidFill>
              </a:rPr>
              <a:t> Su boşaltım kanalları, çamaşır yıkama ve kurutma makinelerinin en yoğun boşaltım anında saldığı suların çamaşırhane alanlarına yayılmasını engelleyecek kapasitede olmalı</a:t>
            </a:r>
          </a:p>
          <a:p>
            <a:pPr>
              <a:buFont typeface="Wingdings" panose="05000000000000000000" pitchFamily="2" charset="2"/>
              <a:buChar char="q"/>
            </a:pPr>
            <a:r>
              <a:rPr lang="tr-TR" dirty="0">
                <a:solidFill>
                  <a:srgbClr val="000000"/>
                </a:solidFill>
              </a:rPr>
              <a:t> Su boşaltım kanallarının üzeri gerektiğinde açılarak temizlenebilecek düzenekte mazgallarla kapatılmalı, açık bırakılmamalı</a:t>
            </a:r>
          </a:p>
          <a:p>
            <a:pPr>
              <a:buFont typeface="Wingdings" panose="05000000000000000000" pitchFamily="2" charset="2"/>
              <a:buChar char="q"/>
            </a:pPr>
            <a:r>
              <a:rPr lang="tr-TR" dirty="0">
                <a:solidFill>
                  <a:srgbClr val="000000"/>
                </a:solidFill>
              </a:rPr>
              <a:t> Çamaşır ayrıştırma, yıkama, kurutma, ütüleme ve depolama için yeterli alan sağlanmalı ve alanların ayrımı yapılmalı</a:t>
            </a:r>
          </a:p>
          <a:p>
            <a:pPr>
              <a:buFont typeface="Wingdings" panose="05000000000000000000" pitchFamily="2" charset="2"/>
              <a:buChar char="q"/>
            </a:pPr>
            <a:r>
              <a:rPr lang="tr-TR" dirty="0">
                <a:solidFill>
                  <a:srgbClr val="000000"/>
                </a:solidFill>
              </a:rPr>
              <a:t> Çamaşırhanede kirli kabulü ve temiz çıkışı aynı alandan </a:t>
            </a:r>
            <a:r>
              <a:rPr lang="tr-TR" b="1" dirty="0">
                <a:solidFill>
                  <a:srgbClr val="000000"/>
                </a:solidFill>
              </a:rPr>
              <a:t>yapılmamalı</a:t>
            </a:r>
            <a:endParaRPr lang="tr-TR" b="1" dirty="0"/>
          </a:p>
        </p:txBody>
      </p:sp>
    </p:spTree>
    <p:extLst>
      <p:ext uri="{BB962C8B-B14F-4D97-AF65-F5344CB8AC3E}">
        <p14:creationId xmlns:p14="http://schemas.microsoft.com/office/powerpoint/2010/main" val="2032056738"/>
      </p:ext>
    </p:extLst>
  </p:cSld>
  <p:clrMapOvr>
    <a:masterClrMapping/>
  </p:clrMapOvr>
  <p:transition>
    <p:circl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çerik Yer Tutucusu 7">
            <a:extLst>
              <a:ext uri="{FF2B5EF4-FFF2-40B4-BE49-F238E27FC236}">
                <a16:creationId xmlns:a16="http://schemas.microsoft.com/office/drawing/2014/main" id="{0A6E7563-8915-2E35-F78F-C546791E7D15}"/>
              </a:ext>
            </a:extLst>
          </p:cNvPr>
          <p:cNvSpPr>
            <a:spLocks noGrp="1"/>
          </p:cNvSpPr>
          <p:nvPr>
            <p:ph idx="1"/>
          </p:nvPr>
        </p:nvSpPr>
        <p:spPr>
          <a:xfrm>
            <a:off x="1097280" y="1845733"/>
            <a:ext cx="10058400" cy="4155571"/>
          </a:xfrm>
        </p:spPr>
        <p:txBody>
          <a:bodyPr>
            <a:normAutofit fontScale="92500" lnSpcReduction="20000"/>
          </a:bodyPr>
          <a:lstStyle/>
          <a:p>
            <a:pPr>
              <a:buFont typeface="Wingdings" panose="05000000000000000000" pitchFamily="2" charset="2"/>
              <a:buChar char="q"/>
            </a:pPr>
            <a:r>
              <a:rPr lang="tr-TR" dirty="0">
                <a:solidFill>
                  <a:srgbClr val="000000"/>
                </a:solidFill>
              </a:rPr>
              <a:t> </a:t>
            </a:r>
            <a:r>
              <a:rPr lang="tr-TR" sz="2600" dirty="0">
                <a:solidFill>
                  <a:srgbClr val="000000"/>
                </a:solidFill>
              </a:rPr>
              <a:t>Çamaşırlarla ilgili işlemlerin yapıldığı alanlarda yeme içme vb. aktiviteler yapılmamalı, bu amaçla kullanılmak üzere diğer bölümlerden ayrı çalışanlar için dinlenme alanları oluşturulmalı</a:t>
            </a:r>
          </a:p>
          <a:p>
            <a:pPr>
              <a:buFont typeface="Wingdings" panose="05000000000000000000" pitchFamily="2" charset="2"/>
              <a:buChar char="q"/>
            </a:pPr>
            <a:r>
              <a:rPr lang="tr-TR" sz="2600" dirty="0">
                <a:solidFill>
                  <a:srgbClr val="000000"/>
                </a:solidFill>
              </a:rPr>
              <a:t> Ünite içerisinde özellikle alanlar arası geçiş noktaları ile üniteye giriş çıkış alanlarında uygun sayıda, ulaşılabilir el yıkama lavaboları bulunmalı ve lavabolarda sıvı sabun, kâğıt havlu, çöp kovaları bulundurulmalı, el yıkama lavaboları sağlanamayan alanlarda alkol bazlı el antiseptiği bulundurulmalı</a:t>
            </a:r>
          </a:p>
          <a:p>
            <a:pPr>
              <a:buFont typeface="Wingdings" panose="05000000000000000000" pitchFamily="2" charset="2"/>
              <a:buChar char="q"/>
            </a:pPr>
            <a:r>
              <a:rPr lang="tr-TR" sz="2600" dirty="0">
                <a:solidFill>
                  <a:srgbClr val="000000"/>
                </a:solidFill>
              </a:rPr>
              <a:t> Çamaşırhane hastane politikası doğrultusunda en az ayda bir olmak üzere ve ihtiyaç olduğunda </a:t>
            </a:r>
            <a:r>
              <a:rPr lang="tr-TR" sz="2600" dirty="0" err="1">
                <a:solidFill>
                  <a:srgbClr val="000000"/>
                </a:solidFill>
              </a:rPr>
              <a:t>insektlere</a:t>
            </a:r>
            <a:r>
              <a:rPr lang="tr-TR" sz="2600" dirty="0">
                <a:solidFill>
                  <a:srgbClr val="000000"/>
                </a:solidFill>
              </a:rPr>
              <a:t> karşı ilaçlanmalı ve kayıt altına alınmalı</a:t>
            </a:r>
          </a:p>
          <a:p>
            <a:pPr>
              <a:buFont typeface="Wingdings" panose="05000000000000000000" pitchFamily="2" charset="2"/>
              <a:buChar char="q"/>
            </a:pPr>
            <a:r>
              <a:rPr lang="tr-TR" sz="2600" dirty="0">
                <a:solidFill>
                  <a:srgbClr val="000000"/>
                </a:solidFill>
              </a:rPr>
              <a:t> Çamaşırhane hizmetleri kapsamında kuru temizleme yapılmamalı</a:t>
            </a:r>
          </a:p>
          <a:p>
            <a:pPr>
              <a:buFont typeface="Wingdings" panose="05000000000000000000" pitchFamily="2" charset="2"/>
              <a:buChar char="q"/>
            </a:pPr>
            <a:r>
              <a:rPr lang="tr-TR" sz="2600" dirty="0">
                <a:solidFill>
                  <a:srgbClr val="000000"/>
                </a:solidFill>
              </a:rPr>
              <a:t> Çamaşırhane içerisinde kullanılan makineler ve konteynerlerin temizliği düzenli olarak yapılmalı ve kayıt altına alınmalı</a:t>
            </a:r>
          </a:p>
        </p:txBody>
      </p:sp>
      <p:sp>
        <p:nvSpPr>
          <p:cNvPr id="9" name="Unvan 1">
            <a:extLst>
              <a:ext uri="{FF2B5EF4-FFF2-40B4-BE49-F238E27FC236}">
                <a16:creationId xmlns:a16="http://schemas.microsoft.com/office/drawing/2014/main" id="{E966FAD9-2EC7-4E1B-D045-32766CD4A977}"/>
              </a:ext>
            </a:extLst>
          </p:cNvPr>
          <p:cNvSpPr txBox="1">
            <a:spLocks/>
          </p:cNvSpPr>
          <p:nvPr/>
        </p:nvSpPr>
        <p:spPr>
          <a:xfrm>
            <a:off x="1097280" y="398346"/>
            <a:ext cx="9375449" cy="916699"/>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tr-TR" sz="4400" b="1" dirty="0">
                <a:solidFill>
                  <a:srgbClr val="0070C0"/>
                </a:solidFill>
                <a:latin typeface="+mn-lt"/>
              </a:rPr>
              <a:t>Çamaşırhanenin Özellikleri</a:t>
            </a:r>
          </a:p>
        </p:txBody>
      </p:sp>
      <p:pic>
        <p:nvPicPr>
          <p:cNvPr id="2" name="Resim 1">
            <a:extLst>
              <a:ext uri="{FF2B5EF4-FFF2-40B4-BE49-F238E27FC236}">
                <a16:creationId xmlns:a16="http://schemas.microsoft.com/office/drawing/2014/main" id="{4AE8087F-50C8-EA91-AEEB-50882D8D89B1}"/>
              </a:ext>
            </a:extLst>
          </p:cNvPr>
          <p:cNvPicPr>
            <a:picLocks noChangeAspect="1"/>
          </p:cNvPicPr>
          <p:nvPr/>
        </p:nvPicPr>
        <p:blipFill>
          <a:blip r:embed="rId2"/>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1658678421"/>
      </p:ext>
    </p:extLst>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br>
              <a:rPr lang="tr-TR" sz="4800" b="1" kern="0" dirty="0">
                <a:solidFill>
                  <a:srgbClr val="C00000"/>
                </a:solidFill>
                <a:latin typeface="+mn-lt"/>
                <a:cs typeface="Tw Cen MT"/>
              </a:rPr>
            </a:br>
            <a:endParaRPr lang="tr-TR" sz="4800" dirty="0">
              <a:solidFill>
                <a:srgbClr val="C00000"/>
              </a:solidFill>
              <a:latin typeface="+mn-lt"/>
            </a:endParaRPr>
          </a:p>
        </p:txBody>
      </p:sp>
      <p:sp>
        <p:nvSpPr>
          <p:cNvPr id="8" name="Dikdörtgen 7">
            <a:extLst>
              <a:ext uri="{FF2B5EF4-FFF2-40B4-BE49-F238E27FC236}">
                <a16:creationId xmlns:a16="http://schemas.microsoft.com/office/drawing/2014/main" id="{701DABD0-3444-491B-B612-51D8A699DEC1}"/>
              </a:ext>
            </a:extLst>
          </p:cNvPr>
          <p:cNvSpPr/>
          <p:nvPr/>
        </p:nvSpPr>
        <p:spPr>
          <a:xfrm>
            <a:off x="411480" y="935451"/>
            <a:ext cx="4619898" cy="769441"/>
          </a:xfrm>
          <a:prstGeom prst="rect">
            <a:avLst/>
          </a:prstGeom>
        </p:spPr>
        <p:txBody>
          <a:bodyPr wrap="square">
            <a:spAutoFit/>
          </a:bodyPr>
          <a:lstStyle/>
          <a:p>
            <a:pPr algn="ctr"/>
            <a:r>
              <a:rPr lang="tr-TR" sz="4400" b="1" dirty="0">
                <a:solidFill>
                  <a:schemeClr val="bg2">
                    <a:lumMod val="50000"/>
                  </a:schemeClr>
                </a:solidFill>
                <a:latin typeface="Calibri" panose="020F0502020204030204" pitchFamily="34" charset="0"/>
                <a:cs typeface="Calibri" panose="020F0502020204030204" pitchFamily="34" charset="0"/>
              </a:rPr>
              <a:t>Sunum İçeriği </a:t>
            </a:r>
            <a:endParaRPr lang="tr-TR" sz="4400" dirty="0">
              <a:solidFill>
                <a:schemeClr val="bg2">
                  <a:lumMod val="50000"/>
                </a:schemeClr>
              </a:solidFill>
              <a:latin typeface="Calibri" panose="020F0502020204030204" pitchFamily="34" charset="0"/>
              <a:cs typeface="Calibri" panose="020F0502020204030204" pitchFamily="34" charset="0"/>
            </a:endParaRPr>
          </a:p>
        </p:txBody>
      </p:sp>
      <p:sp>
        <p:nvSpPr>
          <p:cNvPr id="9" name="Dikdörtgen 8">
            <a:extLst>
              <a:ext uri="{FF2B5EF4-FFF2-40B4-BE49-F238E27FC236}">
                <a16:creationId xmlns:a16="http://schemas.microsoft.com/office/drawing/2014/main" id="{5D55DF76-969F-40F8-BA30-18A574203D7B}"/>
              </a:ext>
            </a:extLst>
          </p:cNvPr>
          <p:cNvSpPr/>
          <p:nvPr/>
        </p:nvSpPr>
        <p:spPr>
          <a:xfrm>
            <a:off x="1550090" y="2333490"/>
            <a:ext cx="8339243" cy="2949525"/>
          </a:xfrm>
          <a:prstGeom prst="rect">
            <a:avLst/>
          </a:prstGeom>
        </p:spPr>
        <p:txBody>
          <a:bodyPr wrap="square">
            <a:spAutoFit/>
          </a:bodyPr>
          <a:lstStyle/>
          <a:p>
            <a:pPr marL="342900" indent="-342900">
              <a:spcBef>
                <a:spcPts val="1000"/>
              </a:spcBef>
              <a:buClr>
                <a:srgbClr val="FF9B09"/>
              </a:buClr>
              <a:buFont typeface="Wingdings" panose="05000000000000000000" pitchFamily="2" charset="2"/>
              <a:buChar char="q"/>
            </a:pPr>
            <a:r>
              <a:rPr lang="tr-TR" sz="2400" dirty="0">
                <a:solidFill>
                  <a:schemeClr val="bg2">
                    <a:lumMod val="25000"/>
                  </a:schemeClr>
                </a:solidFill>
                <a:latin typeface="+mn-lt"/>
              </a:rPr>
              <a:t>Hastane çamaşır hizmetlerinde amaç</a:t>
            </a:r>
          </a:p>
          <a:p>
            <a:pPr marL="342900" indent="-342900">
              <a:spcBef>
                <a:spcPts val="1000"/>
              </a:spcBef>
              <a:buClr>
                <a:srgbClr val="FF9B09"/>
              </a:buClr>
              <a:buFont typeface="Wingdings" panose="05000000000000000000" pitchFamily="2" charset="2"/>
              <a:buChar char="q"/>
            </a:pPr>
            <a:r>
              <a:rPr lang="tr-TR" sz="2400" dirty="0">
                <a:solidFill>
                  <a:schemeClr val="bg2">
                    <a:lumMod val="25000"/>
                  </a:schemeClr>
                </a:solidFill>
              </a:rPr>
              <a:t>Çamaşırhane hizmetlerinin önemi</a:t>
            </a:r>
          </a:p>
          <a:p>
            <a:pPr marL="342900" indent="-342900">
              <a:spcBef>
                <a:spcPts val="1000"/>
              </a:spcBef>
              <a:buClr>
                <a:srgbClr val="FF9B09"/>
              </a:buClr>
              <a:buFont typeface="Wingdings" panose="05000000000000000000" pitchFamily="2" charset="2"/>
              <a:buChar char="q"/>
            </a:pPr>
            <a:r>
              <a:rPr lang="tr-TR" sz="2400" dirty="0">
                <a:solidFill>
                  <a:schemeClr val="bg2">
                    <a:lumMod val="25000"/>
                  </a:schemeClr>
                </a:solidFill>
              </a:rPr>
              <a:t>Mevzuat, standartlar</a:t>
            </a:r>
          </a:p>
          <a:p>
            <a:pPr marL="342900" indent="-342900">
              <a:spcBef>
                <a:spcPts val="1000"/>
              </a:spcBef>
              <a:buClr>
                <a:srgbClr val="FF9B09"/>
              </a:buClr>
              <a:buFont typeface="Wingdings" panose="05000000000000000000" pitchFamily="2" charset="2"/>
              <a:buChar char="q"/>
            </a:pPr>
            <a:r>
              <a:rPr lang="tr-TR" sz="2400" dirty="0">
                <a:solidFill>
                  <a:schemeClr val="bg2">
                    <a:lumMod val="25000"/>
                  </a:schemeClr>
                </a:solidFill>
              </a:rPr>
              <a:t>Sağlık hizmetinde kullanılan tekstil ürünleri</a:t>
            </a:r>
          </a:p>
          <a:p>
            <a:pPr marL="342900" lvl="0" indent="-342900">
              <a:spcBef>
                <a:spcPts val="1000"/>
              </a:spcBef>
              <a:buClr>
                <a:srgbClr val="FF9B09"/>
              </a:buClr>
              <a:buFont typeface="Wingdings" panose="05000000000000000000" pitchFamily="2" charset="2"/>
              <a:buChar char="q"/>
            </a:pPr>
            <a:r>
              <a:rPr lang="tr-TR" sz="2400" dirty="0">
                <a:solidFill>
                  <a:schemeClr val="bg2">
                    <a:lumMod val="25000"/>
                  </a:schemeClr>
                </a:solidFill>
              </a:rPr>
              <a:t>Çamaşırhane iş akışı</a:t>
            </a:r>
          </a:p>
          <a:p>
            <a:pPr marL="342900" lvl="0" indent="-342900">
              <a:spcBef>
                <a:spcPts val="1000"/>
              </a:spcBef>
              <a:buClr>
                <a:srgbClr val="FF9B09"/>
              </a:buClr>
              <a:buFont typeface="Wingdings" panose="05000000000000000000" pitchFamily="2" charset="2"/>
              <a:buChar char="q"/>
            </a:pPr>
            <a:r>
              <a:rPr lang="tr-TR" sz="2400" dirty="0">
                <a:solidFill>
                  <a:schemeClr val="bg2">
                    <a:lumMod val="25000"/>
                  </a:schemeClr>
                </a:solidFill>
              </a:rPr>
              <a:t>Eğitim</a:t>
            </a:r>
          </a:p>
        </p:txBody>
      </p:sp>
      <p:pic>
        <p:nvPicPr>
          <p:cNvPr id="4098" name="Picture 2" descr="Sunum Hazırlama: İkna Edici Sunum Stratejileri - Hazırlamak İstediğiniz Her  şey İçin Tek Adres">
            <a:extLst>
              <a:ext uri="{FF2B5EF4-FFF2-40B4-BE49-F238E27FC236}">
                <a16:creationId xmlns:a16="http://schemas.microsoft.com/office/drawing/2014/main" id="{E7319255-B4BE-2D4B-8582-1E3E5019F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5786" y="2226870"/>
            <a:ext cx="3532095" cy="3532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769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çerik Yer Tutucusu 7">
            <a:extLst>
              <a:ext uri="{FF2B5EF4-FFF2-40B4-BE49-F238E27FC236}">
                <a16:creationId xmlns:a16="http://schemas.microsoft.com/office/drawing/2014/main" id="{0A6E7563-8915-2E35-F78F-C546791E7D15}"/>
              </a:ext>
            </a:extLst>
          </p:cNvPr>
          <p:cNvSpPr>
            <a:spLocks noGrp="1"/>
          </p:cNvSpPr>
          <p:nvPr>
            <p:ph idx="1"/>
          </p:nvPr>
        </p:nvSpPr>
        <p:spPr>
          <a:xfrm>
            <a:off x="1097280" y="1845733"/>
            <a:ext cx="10058400" cy="4155571"/>
          </a:xfrm>
        </p:spPr>
        <p:txBody>
          <a:bodyPr>
            <a:normAutofit/>
          </a:bodyPr>
          <a:lstStyle/>
          <a:p>
            <a:pPr>
              <a:buFont typeface="Wingdings" panose="05000000000000000000" pitchFamily="2" charset="2"/>
              <a:buChar char="q"/>
            </a:pPr>
            <a:r>
              <a:rPr lang="tr-TR" sz="2400" dirty="0">
                <a:solidFill>
                  <a:srgbClr val="000000"/>
                </a:solidFill>
              </a:rPr>
              <a:t> </a:t>
            </a:r>
            <a:r>
              <a:rPr lang="tr-TR" sz="2800" dirty="0">
                <a:solidFill>
                  <a:srgbClr val="000000"/>
                </a:solidFill>
              </a:rPr>
              <a:t>Çamaşırhanelerde kullanılan makineler, taşıma arabaları ve katlama yüzeyleri mikrobiyal kalıntı ve </a:t>
            </a:r>
            <a:r>
              <a:rPr lang="tr-TR" sz="2800" dirty="0" err="1">
                <a:solidFill>
                  <a:srgbClr val="000000"/>
                </a:solidFill>
              </a:rPr>
              <a:t>biofilm</a:t>
            </a:r>
            <a:r>
              <a:rPr lang="tr-TR" sz="2800" dirty="0">
                <a:solidFill>
                  <a:srgbClr val="000000"/>
                </a:solidFill>
              </a:rPr>
              <a:t> oluşumuna uygun yüzeylerdir. </a:t>
            </a:r>
          </a:p>
          <a:p>
            <a:pPr marL="0" indent="0">
              <a:buNone/>
            </a:pPr>
            <a:endParaRPr lang="tr-TR" sz="2800" dirty="0">
              <a:solidFill>
                <a:srgbClr val="000000"/>
              </a:solidFill>
            </a:endParaRPr>
          </a:p>
          <a:p>
            <a:pPr lvl="1">
              <a:buFont typeface="Wingdings" panose="05000000000000000000" pitchFamily="2" charset="2"/>
              <a:buChar char="§"/>
            </a:pPr>
            <a:r>
              <a:rPr lang="tr-TR" sz="2400" dirty="0">
                <a:solidFill>
                  <a:srgbClr val="000000"/>
                </a:solidFill>
              </a:rPr>
              <a:t>Her vardiya sonunda tüm yüzeyler onaylı yüzey dezenfektanları ile temizlenmelidir.</a:t>
            </a:r>
          </a:p>
          <a:p>
            <a:pPr lvl="1">
              <a:buFont typeface="Wingdings" panose="05000000000000000000" pitchFamily="2" charset="2"/>
              <a:buChar char="§"/>
            </a:pPr>
            <a:r>
              <a:rPr lang="tr-TR" sz="2400" dirty="0">
                <a:solidFill>
                  <a:srgbClr val="000000"/>
                </a:solidFill>
              </a:rPr>
              <a:t>Makine iç yüzeyleri ve fitiller haftalık </a:t>
            </a:r>
            <a:r>
              <a:rPr lang="tr-TR" sz="2400" dirty="0" err="1">
                <a:solidFill>
                  <a:srgbClr val="000000"/>
                </a:solidFill>
              </a:rPr>
              <a:t>biofilm</a:t>
            </a:r>
            <a:r>
              <a:rPr lang="tr-TR" sz="2400" dirty="0">
                <a:solidFill>
                  <a:srgbClr val="000000"/>
                </a:solidFill>
              </a:rPr>
              <a:t> temizliği programına alınmalıdır.</a:t>
            </a:r>
          </a:p>
          <a:p>
            <a:pPr lvl="1">
              <a:buFont typeface="Wingdings" panose="05000000000000000000" pitchFamily="2" charset="2"/>
              <a:buChar char="§"/>
            </a:pPr>
            <a:r>
              <a:rPr lang="tr-TR" sz="2400" dirty="0">
                <a:solidFill>
                  <a:srgbClr val="000000"/>
                </a:solidFill>
              </a:rPr>
              <a:t>Hava giriş–çıkış filtreleri ayda bir kontrol edilmelidir </a:t>
            </a:r>
          </a:p>
        </p:txBody>
      </p:sp>
      <p:sp>
        <p:nvSpPr>
          <p:cNvPr id="9" name="Unvan 1">
            <a:extLst>
              <a:ext uri="{FF2B5EF4-FFF2-40B4-BE49-F238E27FC236}">
                <a16:creationId xmlns:a16="http://schemas.microsoft.com/office/drawing/2014/main" id="{E966FAD9-2EC7-4E1B-D045-32766CD4A977}"/>
              </a:ext>
            </a:extLst>
          </p:cNvPr>
          <p:cNvSpPr txBox="1">
            <a:spLocks/>
          </p:cNvSpPr>
          <p:nvPr/>
        </p:nvSpPr>
        <p:spPr>
          <a:xfrm>
            <a:off x="1097280" y="398346"/>
            <a:ext cx="9375449" cy="916699"/>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tr-TR" sz="4400" b="1" dirty="0">
                <a:solidFill>
                  <a:srgbClr val="0070C0"/>
                </a:solidFill>
                <a:latin typeface="+mn-lt"/>
              </a:rPr>
              <a:t>Çamaşırhanenin Özellikleri</a:t>
            </a:r>
          </a:p>
        </p:txBody>
      </p:sp>
      <p:pic>
        <p:nvPicPr>
          <p:cNvPr id="2" name="Resim 1">
            <a:extLst>
              <a:ext uri="{FF2B5EF4-FFF2-40B4-BE49-F238E27FC236}">
                <a16:creationId xmlns:a16="http://schemas.microsoft.com/office/drawing/2014/main" id="{4AE8087F-50C8-EA91-AEEB-50882D8D89B1}"/>
              </a:ext>
            </a:extLst>
          </p:cNvPr>
          <p:cNvPicPr>
            <a:picLocks noChangeAspect="1"/>
          </p:cNvPicPr>
          <p:nvPr/>
        </p:nvPicPr>
        <p:blipFill>
          <a:blip r:embed="rId2"/>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2510318539"/>
      </p:ext>
    </p:extLst>
  </p:cSld>
  <p:clrMapOvr>
    <a:masterClrMapping/>
  </p:clrMapOvr>
  <p:transition>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A0E594-2F57-19B4-1288-C403D91AC5DF}"/>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B53E00B-41E1-1BFF-46A4-01B2FEC53D69}"/>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DB7CE3E4-B49D-CED5-47FB-4DA5DAFE451E}"/>
              </a:ext>
            </a:extLst>
          </p:cNvPr>
          <p:cNvPicPr>
            <a:picLocks noChangeAspect="1"/>
          </p:cNvPicPr>
          <p:nvPr/>
        </p:nvPicPr>
        <p:blipFill>
          <a:blip r:embed="rId2"/>
          <a:stretch>
            <a:fillRect/>
          </a:stretch>
        </p:blipFill>
        <p:spPr>
          <a:xfrm>
            <a:off x="0" y="27003"/>
            <a:ext cx="12192000" cy="6803993"/>
          </a:xfrm>
          <a:prstGeom prst="rect">
            <a:avLst/>
          </a:prstGeom>
        </p:spPr>
      </p:pic>
    </p:spTree>
    <p:extLst>
      <p:ext uri="{BB962C8B-B14F-4D97-AF65-F5344CB8AC3E}">
        <p14:creationId xmlns:p14="http://schemas.microsoft.com/office/powerpoint/2010/main" val="1100163740"/>
      </p:ext>
    </p:extLst>
  </p:cSld>
  <p:clrMapOvr>
    <a:masterClrMapping/>
  </p:clrMapOvr>
  <p:transition>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0404E-41A4-7402-2A05-68E54E88223A}"/>
            </a:ext>
          </a:extLst>
        </p:cNvPr>
        <p:cNvGrpSpPr/>
        <p:nvPr/>
      </p:nvGrpSpPr>
      <p:grpSpPr>
        <a:xfrm>
          <a:off x="0" y="0"/>
          <a:ext cx="0" cy="0"/>
          <a:chOff x="0" y="0"/>
          <a:chExt cx="0" cy="0"/>
        </a:xfrm>
      </p:grpSpPr>
      <p:sp>
        <p:nvSpPr>
          <p:cNvPr id="4" name="Başlık 3">
            <a:extLst>
              <a:ext uri="{FF2B5EF4-FFF2-40B4-BE49-F238E27FC236}">
                <a16:creationId xmlns:a16="http://schemas.microsoft.com/office/drawing/2014/main" id="{4BC010D9-3BB6-1055-C1F2-B0714AF01C35}"/>
              </a:ext>
            </a:extLst>
          </p:cNvPr>
          <p:cNvSpPr>
            <a:spLocks noGrp="1"/>
          </p:cNvSpPr>
          <p:nvPr>
            <p:ph type="ctrTitle"/>
          </p:nvPr>
        </p:nvSpPr>
        <p:spPr>
          <a:xfrm>
            <a:off x="2871735" y="1621971"/>
            <a:ext cx="6448529" cy="2373086"/>
          </a:xfrm>
          <a:solidFill>
            <a:schemeClr val="bg2">
              <a:lumMod val="50000"/>
            </a:schemeClr>
          </a:solidFill>
          <a:ln>
            <a:solidFill>
              <a:schemeClr val="bg2">
                <a:lumMod val="50000"/>
              </a:schemeClr>
            </a:solidFill>
          </a:ln>
          <a:scene3d>
            <a:camera prst="orthographicFront"/>
            <a:lightRig rig="threePt" dir="t"/>
          </a:scene3d>
          <a:sp3d>
            <a:bevelT w="501650" prst="coolSlant"/>
            <a:bevelB w="495300" h="50800" prst="softRound"/>
          </a:sp3d>
        </p:spPr>
        <p:txBody>
          <a:bodyPr>
            <a:noAutofit/>
          </a:bodyPr>
          <a:lstStyle/>
          <a:p>
            <a:pPr lvl="0" algn="ctr" eaLnBrk="0" fontAlgn="base" hangingPunct="0">
              <a:lnSpc>
                <a:spcPct val="100000"/>
              </a:lnSpc>
              <a:spcAft>
                <a:spcPct val="0"/>
              </a:spcAft>
              <a:buClr>
                <a:srgbClr val="FF9900"/>
              </a:buClr>
            </a:pPr>
            <a:r>
              <a:rPr lang="tr-TR" altLang="tr-TR" sz="4400" b="1" dirty="0">
                <a:solidFill>
                  <a:schemeClr val="bg1"/>
                </a:solidFill>
                <a:latin typeface="+mn-lt"/>
              </a:rPr>
              <a:t>ÇAMAŞIRHANE İŞ AKIŞI</a:t>
            </a:r>
          </a:p>
        </p:txBody>
      </p:sp>
      <p:pic>
        <p:nvPicPr>
          <p:cNvPr id="8" name="Resim 7">
            <a:extLst>
              <a:ext uri="{FF2B5EF4-FFF2-40B4-BE49-F238E27FC236}">
                <a16:creationId xmlns:a16="http://schemas.microsoft.com/office/drawing/2014/main" id="{5A2CD021-31D5-240B-9828-0C72AFE1136B}"/>
              </a:ext>
            </a:extLst>
          </p:cNvPr>
          <p:cNvPicPr>
            <a:picLocks noChangeAspect="1"/>
          </p:cNvPicPr>
          <p:nvPr/>
        </p:nvPicPr>
        <p:blipFill>
          <a:blip r:embed="rId2"/>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3725769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77399" y="633189"/>
            <a:ext cx="5199713" cy="817659"/>
          </a:xfrm>
        </p:spPr>
        <p:txBody>
          <a:bodyPr>
            <a:normAutofit/>
          </a:bodyPr>
          <a:lstStyle/>
          <a:p>
            <a:r>
              <a:rPr lang="tr-TR" sz="4000" b="1" dirty="0">
                <a:solidFill>
                  <a:schemeClr val="tx1"/>
                </a:solidFill>
                <a:latin typeface="+mn-lt"/>
              </a:rPr>
              <a:t>Çamaşırhane İş Akışı</a:t>
            </a:r>
          </a:p>
        </p:txBody>
      </p:sp>
      <p:pic>
        <p:nvPicPr>
          <p:cNvPr id="3" name="Resim 2">
            <a:extLst>
              <a:ext uri="{FF2B5EF4-FFF2-40B4-BE49-F238E27FC236}">
                <a16:creationId xmlns:a16="http://schemas.microsoft.com/office/drawing/2014/main" id="{CD6180CE-A71E-8228-BE2C-F741BCC649AA}"/>
              </a:ext>
            </a:extLst>
          </p:cNvPr>
          <p:cNvPicPr>
            <a:picLocks noChangeAspect="1"/>
          </p:cNvPicPr>
          <p:nvPr/>
        </p:nvPicPr>
        <p:blipFill>
          <a:blip r:embed="rId3"/>
          <a:stretch>
            <a:fillRect/>
          </a:stretch>
        </p:blipFill>
        <p:spPr>
          <a:xfrm>
            <a:off x="2721838" y="1847088"/>
            <a:ext cx="6687338" cy="4525708"/>
          </a:xfrm>
          <a:prstGeom prst="rect">
            <a:avLst/>
          </a:prstGeom>
        </p:spPr>
      </p:pic>
    </p:spTree>
    <p:extLst>
      <p:ext uri="{BB962C8B-B14F-4D97-AF65-F5344CB8AC3E}">
        <p14:creationId xmlns:p14="http://schemas.microsoft.com/office/powerpoint/2010/main" val="3616048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24D8FDE-81DD-7078-4130-9F8D1800A862}"/>
              </a:ext>
            </a:extLst>
          </p:cNvPr>
          <p:cNvSpPr>
            <a:spLocks noGrp="1"/>
          </p:cNvSpPr>
          <p:nvPr>
            <p:ph type="title"/>
          </p:nvPr>
        </p:nvSpPr>
        <p:spPr/>
        <p:txBody>
          <a:bodyPr/>
          <a:lstStyle/>
          <a:p>
            <a:r>
              <a:rPr lang="tr-TR" b="1" dirty="0">
                <a:solidFill>
                  <a:srgbClr val="0F4C76"/>
                </a:solidFill>
                <a:latin typeface="+mn-lt"/>
              </a:rPr>
              <a:t>Risk Analizi ve </a:t>
            </a:r>
            <a:r>
              <a:rPr lang="tr-TR" b="1" dirty="0" err="1">
                <a:solidFill>
                  <a:srgbClr val="0F4C76"/>
                </a:solidFill>
                <a:latin typeface="+mn-lt"/>
              </a:rPr>
              <a:t>Biyokontaminasyon</a:t>
            </a:r>
            <a:r>
              <a:rPr lang="tr-TR" b="1" dirty="0">
                <a:solidFill>
                  <a:srgbClr val="0F4C76"/>
                </a:solidFill>
                <a:latin typeface="+mn-lt"/>
              </a:rPr>
              <a:t> Kontrolü (RABC) Sistemi</a:t>
            </a:r>
          </a:p>
        </p:txBody>
      </p:sp>
      <p:sp>
        <p:nvSpPr>
          <p:cNvPr id="3" name="İçerik Yer Tutucusu 2">
            <a:extLst>
              <a:ext uri="{FF2B5EF4-FFF2-40B4-BE49-F238E27FC236}">
                <a16:creationId xmlns:a16="http://schemas.microsoft.com/office/drawing/2014/main" id="{111CE4D9-2DAF-24C2-6369-755CC529BA59}"/>
              </a:ext>
            </a:extLst>
          </p:cNvPr>
          <p:cNvSpPr>
            <a:spLocks noGrp="1"/>
          </p:cNvSpPr>
          <p:nvPr>
            <p:ph idx="1"/>
          </p:nvPr>
        </p:nvSpPr>
        <p:spPr/>
        <p:txBody>
          <a:bodyPr/>
          <a:lstStyle/>
          <a:p>
            <a:r>
              <a:rPr lang="tr-TR" dirty="0"/>
              <a:t>1.	</a:t>
            </a:r>
            <a:r>
              <a:rPr lang="tr-TR" sz="2800" dirty="0">
                <a:solidFill>
                  <a:schemeClr val="accent3"/>
                </a:solidFill>
              </a:rPr>
              <a:t>Kirli tekstil ve temiz tekstil akışının fiziksel ayrımı – </a:t>
            </a:r>
            <a:r>
              <a:rPr lang="tr-TR" sz="2800" dirty="0">
                <a:solidFill>
                  <a:srgbClr val="000000"/>
                </a:solidFill>
              </a:rPr>
              <a:t>çapraz bulaşmanın önlenmesi.</a:t>
            </a:r>
          </a:p>
          <a:p>
            <a:r>
              <a:rPr lang="tr-TR" sz="2800" dirty="0">
                <a:solidFill>
                  <a:srgbClr val="0F4C76"/>
                </a:solidFill>
              </a:rPr>
              <a:t>2.	</a:t>
            </a:r>
            <a:r>
              <a:rPr lang="tr-TR" sz="2800" dirty="0">
                <a:solidFill>
                  <a:schemeClr val="accent3"/>
                </a:solidFill>
              </a:rPr>
              <a:t>Süreç validasyonu – </a:t>
            </a:r>
            <a:r>
              <a:rPr lang="tr-TR" sz="2800" dirty="0">
                <a:solidFill>
                  <a:srgbClr val="000000"/>
                </a:solidFill>
              </a:rPr>
              <a:t>yıkama, durulama, kurutma ve ütüleme işlemlerinin hijyenik etkinliğinin kanıtlanması.</a:t>
            </a:r>
          </a:p>
          <a:p>
            <a:r>
              <a:rPr lang="tr-TR" sz="2800" dirty="0">
                <a:solidFill>
                  <a:srgbClr val="0F4C76"/>
                </a:solidFill>
              </a:rPr>
              <a:t>3.	</a:t>
            </a:r>
            <a:r>
              <a:rPr lang="tr-TR" sz="2800" dirty="0">
                <a:solidFill>
                  <a:schemeClr val="accent3"/>
                </a:solidFill>
              </a:rPr>
              <a:t>Çevresel ve ekipman hijyeni –</a:t>
            </a:r>
            <a:r>
              <a:rPr lang="tr-TR" sz="2800" dirty="0">
                <a:solidFill>
                  <a:srgbClr val="000000"/>
                </a:solidFill>
              </a:rPr>
              <a:t> makine yüzeyleri, zemin, hava, su, filtreler, kartlar ve depoların kontrolü.</a:t>
            </a:r>
          </a:p>
          <a:p>
            <a:r>
              <a:rPr lang="tr-TR" sz="2800" dirty="0">
                <a:solidFill>
                  <a:srgbClr val="0F4C76"/>
                </a:solidFill>
              </a:rPr>
              <a:t>4.	</a:t>
            </a:r>
            <a:r>
              <a:rPr lang="tr-TR" sz="2800" dirty="0">
                <a:solidFill>
                  <a:schemeClr val="accent3"/>
                </a:solidFill>
              </a:rPr>
              <a:t>İzlenebilirlik ve kayıt sistemi – </a:t>
            </a:r>
            <a:r>
              <a:rPr lang="tr-TR" sz="2800" dirty="0">
                <a:solidFill>
                  <a:srgbClr val="000000"/>
                </a:solidFill>
              </a:rPr>
              <a:t>her parti çamaşırın işleme, kontrol ve dağıtım aşamalarının belgelendirilmesi </a:t>
            </a:r>
          </a:p>
          <a:p>
            <a:endParaRPr lang="tr-TR" dirty="0"/>
          </a:p>
        </p:txBody>
      </p:sp>
    </p:spTree>
    <p:extLst>
      <p:ext uri="{BB962C8B-B14F-4D97-AF65-F5344CB8AC3E}">
        <p14:creationId xmlns:p14="http://schemas.microsoft.com/office/powerpoint/2010/main" val="3715775762"/>
      </p:ext>
    </p:extLst>
  </p:cSld>
  <p:clrMapOvr>
    <a:masterClrMapping/>
  </p:clrMapOvr>
  <p:transition>
    <p:circl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0404E-41A4-7402-2A05-68E54E88223A}"/>
            </a:ext>
          </a:extLst>
        </p:cNvPr>
        <p:cNvGrpSpPr/>
        <p:nvPr/>
      </p:nvGrpSpPr>
      <p:grpSpPr>
        <a:xfrm>
          <a:off x="0" y="0"/>
          <a:ext cx="0" cy="0"/>
          <a:chOff x="0" y="0"/>
          <a:chExt cx="0" cy="0"/>
        </a:xfrm>
      </p:grpSpPr>
      <p:sp>
        <p:nvSpPr>
          <p:cNvPr id="4" name="Başlık 3">
            <a:extLst>
              <a:ext uri="{FF2B5EF4-FFF2-40B4-BE49-F238E27FC236}">
                <a16:creationId xmlns:a16="http://schemas.microsoft.com/office/drawing/2014/main" id="{4BC010D9-3BB6-1055-C1F2-B0714AF01C35}"/>
              </a:ext>
            </a:extLst>
          </p:cNvPr>
          <p:cNvSpPr>
            <a:spLocks noGrp="1"/>
          </p:cNvSpPr>
          <p:nvPr>
            <p:ph type="ctrTitle"/>
          </p:nvPr>
        </p:nvSpPr>
        <p:spPr>
          <a:xfrm>
            <a:off x="2760784" y="1643743"/>
            <a:ext cx="6688015" cy="2383133"/>
          </a:xfrm>
          <a:solidFill>
            <a:srgbClr val="C00000"/>
          </a:solidFill>
          <a:ln>
            <a:solidFill>
              <a:schemeClr val="bg2">
                <a:lumMod val="50000"/>
              </a:schemeClr>
            </a:solidFill>
          </a:ln>
          <a:scene3d>
            <a:camera prst="orthographicFront"/>
            <a:lightRig rig="threePt" dir="t"/>
          </a:scene3d>
          <a:sp3d>
            <a:bevelT w="501650" prst="coolSlant"/>
            <a:bevelB w="495300" h="50800" prst="softRound"/>
          </a:sp3d>
        </p:spPr>
        <p:txBody>
          <a:bodyPr>
            <a:noAutofit/>
          </a:bodyPr>
          <a:lstStyle/>
          <a:p>
            <a:pPr lvl="0" algn="ctr" eaLnBrk="0" fontAlgn="base" hangingPunct="0">
              <a:lnSpc>
                <a:spcPct val="100000"/>
              </a:lnSpc>
              <a:spcAft>
                <a:spcPct val="0"/>
              </a:spcAft>
              <a:buClr>
                <a:srgbClr val="FF9900"/>
              </a:buClr>
            </a:pPr>
            <a:r>
              <a:rPr lang="tr-TR" altLang="tr-TR" sz="4400" b="1" dirty="0">
                <a:solidFill>
                  <a:schemeClr val="bg1"/>
                </a:solidFill>
                <a:latin typeface="+mn-lt"/>
              </a:rPr>
              <a:t>KİRLİ ÇAMAŞIRLARIN TOPLANMASI</a:t>
            </a:r>
          </a:p>
        </p:txBody>
      </p:sp>
      <p:pic>
        <p:nvPicPr>
          <p:cNvPr id="8" name="Resim 7">
            <a:extLst>
              <a:ext uri="{FF2B5EF4-FFF2-40B4-BE49-F238E27FC236}">
                <a16:creationId xmlns:a16="http://schemas.microsoft.com/office/drawing/2014/main" id="{5A2CD021-31D5-240B-9828-0C72AFE1136B}"/>
              </a:ext>
            </a:extLst>
          </p:cNvPr>
          <p:cNvPicPr>
            <a:picLocks noChangeAspect="1"/>
          </p:cNvPicPr>
          <p:nvPr/>
        </p:nvPicPr>
        <p:blipFill>
          <a:blip r:embed="rId2"/>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3881845406"/>
      </p:ext>
    </p:extLst>
  </p:cSld>
  <p:clrMapOvr>
    <a:masterClrMapping/>
  </p:clrMapOvr>
  <p:transition>
    <p:circl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80729" y="545978"/>
            <a:ext cx="8753237" cy="868115"/>
          </a:xfrm>
        </p:spPr>
        <p:txBody>
          <a:bodyPr>
            <a:normAutofit/>
          </a:bodyPr>
          <a:lstStyle/>
          <a:p>
            <a:r>
              <a:rPr lang="tr-TR" sz="4400" b="1" dirty="0">
                <a:solidFill>
                  <a:srgbClr val="FF0000"/>
                </a:solidFill>
                <a:latin typeface="+mn-lt"/>
              </a:rPr>
              <a:t>Kirli Çamaşırların Toplanması</a:t>
            </a:r>
          </a:p>
        </p:txBody>
      </p:sp>
      <p:sp>
        <p:nvSpPr>
          <p:cNvPr id="3" name="İçerik Yer Tutucusu 2"/>
          <p:cNvSpPr>
            <a:spLocks noGrp="1"/>
          </p:cNvSpPr>
          <p:nvPr>
            <p:ph idx="1"/>
          </p:nvPr>
        </p:nvSpPr>
        <p:spPr>
          <a:xfrm>
            <a:off x="1180729" y="1826181"/>
            <a:ext cx="9232777" cy="4485841"/>
          </a:xfrm>
        </p:spPr>
        <p:txBody>
          <a:bodyPr>
            <a:normAutofit fontScale="55000" lnSpcReduction="20000"/>
          </a:bodyPr>
          <a:lstStyle/>
          <a:p>
            <a:pPr>
              <a:buFont typeface="Wingdings" panose="05000000000000000000" pitchFamily="2" charset="2"/>
              <a:buChar char="q"/>
            </a:pPr>
            <a:r>
              <a:rPr lang="tr-TR" sz="4000" dirty="0">
                <a:solidFill>
                  <a:srgbClr val="000000"/>
                </a:solidFill>
                <a:cs typeface="Times New Roman" pitchFamily="18" charset="0"/>
              </a:rPr>
              <a:t> Kirli çamaşırların toplanması sırasında maske ve eldiven kullanılmalı, kan ve vücut sıvıları ile kirlenme varsa tercihen sıvı geçirmez önlük kullanılmalı</a:t>
            </a:r>
          </a:p>
          <a:p>
            <a:pPr>
              <a:buFont typeface="Wingdings" panose="05000000000000000000" pitchFamily="2" charset="2"/>
              <a:buChar char="q"/>
            </a:pPr>
            <a:r>
              <a:rPr lang="tr-TR" sz="4000" dirty="0">
                <a:solidFill>
                  <a:srgbClr val="000000"/>
                </a:solidFill>
                <a:cs typeface="Times New Roman" pitchFamily="18" charset="0"/>
              </a:rPr>
              <a:t> Toplanmadan önce çamaşırlar içerisinde pamuk, </a:t>
            </a:r>
            <a:r>
              <a:rPr lang="tr-TR" sz="4000" dirty="0" err="1">
                <a:solidFill>
                  <a:srgbClr val="000000"/>
                </a:solidFill>
                <a:cs typeface="Times New Roman" pitchFamily="18" charset="0"/>
              </a:rPr>
              <a:t>spanç</a:t>
            </a:r>
            <a:r>
              <a:rPr lang="tr-TR" sz="4000" dirty="0">
                <a:solidFill>
                  <a:srgbClr val="000000"/>
                </a:solidFill>
                <a:cs typeface="Times New Roman" pitchFamily="18" charset="0"/>
              </a:rPr>
              <a:t>, tıbbi cihaz </a:t>
            </a:r>
            <a:r>
              <a:rPr lang="tr-TR" sz="4000" dirty="0" err="1">
                <a:solidFill>
                  <a:srgbClr val="000000"/>
                </a:solidFill>
                <a:cs typeface="Times New Roman" pitchFamily="18" charset="0"/>
              </a:rPr>
              <a:t>v.b</a:t>
            </a:r>
            <a:r>
              <a:rPr lang="tr-TR" sz="4000" dirty="0">
                <a:solidFill>
                  <a:srgbClr val="000000"/>
                </a:solidFill>
                <a:cs typeface="Times New Roman" pitchFamily="18" charset="0"/>
              </a:rPr>
              <a:t>. yabancı cisim varlığı yönünden kontrol edilmeli, varsa uzaklaştırılmalı</a:t>
            </a:r>
          </a:p>
          <a:p>
            <a:pPr>
              <a:buFont typeface="Wingdings" panose="05000000000000000000" pitchFamily="2" charset="2"/>
              <a:buChar char="q"/>
            </a:pPr>
            <a:r>
              <a:rPr lang="tr-TR" sz="4000" dirty="0">
                <a:solidFill>
                  <a:srgbClr val="000000"/>
                </a:solidFill>
                <a:cs typeface="Times New Roman" pitchFamily="18" charset="0"/>
              </a:rPr>
              <a:t> Hava, yüzey ve kişilere bulaşı önlemek için çamaşırları silkelemeden, çevreyle teması en aza indirecek şekilde toplanmalı</a:t>
            </a:r>
          </a:p>
          <a:p>
            <a:pPr>
              <a:buFont typeface="Wingdings" panose="05000000000000000000" pitchFamily="2" charset="2"/>
              <a:buChar char="q"/>
            </a:pPr>
            <a:r>
              <a:rPr lang="tr-TR" sz="4000" dirty="0">
                <a:solidFill>
                  <a:srgbClr val="000000"/>
                </a:solidFill>
                <a:cs typeface="Times New Roman" pitchFamily="18" charset="0"/>
              </a:rPr>
              <a:t> Toplanan çamaşırlar kesinlikle hasta çevresine ya da yere konulmamalı, doğrudan kirli çamaşır torbasına/arabasına atılmalı</a:t>
            </a:r>
          </a:p>
          <a:p>
            <a:pPr>
              <a:buFont typeface="Wingdings" panose="05000000000000000000" pitchFamily="2" charset="2"/>
              <a:buChar char="q"/>
            </a:pPr>
            <a:r>
              <a:rPr lang="tr-TR" sz="4000" dirty="0">
                <a:solidFill>
                  <a:srgbClr val="000000"/>
                </a:solidFill>
                <a:cs typeface="Times New Roman" pitchFamily="18" charset="0"/>
              </a:rPr>
              <a:t> Kirli çamaşırların ayrıştırma (renk, tür vb.) ve sayma işlemleri hasta bakım alanlarında yapılmamalı</a:t>
            </a:r>
          </a:p>
          <a:p>
            <a:pPr>
              <a:buFont typeface="Wingdings" panose="05000000000000000000" pitchFamily="2" charset="2"/>
              <a:buChar char="q"/>
            </a:pPr>
            <a:r>
              <a:rPr lang="tr-TR" sz="4000" dirty="0">
                <a:solidFill>
                  <a:srgbClr val="000000"/>
                </a:solidFill>
                <a:cs typeface="Times New Roman" pitchFamily="18" charset="0"/>
              </a:rPr>
              <a:t> Kan ve vücut sıvıları ile kirlenmiş çamaşırlar sızdırmaz torbalarda taşınmalı</a:t>
            </a:r>
          </a:p>
          <a:p>
            <a:pPr>
              <a:buFont typeface="Wingdings" panose="05000000000000000000" pitchFamily="2" charset="2"/>
              <a:buChar char="q"/>
            </a:pPr>
            <a:r>
              <a:rPr lang="tr-TR" sz="4000" dirty="0">
                <a:solidFill>
                  <a:srgbClr val="000000"/>
                </a:solidFill>
                <a:cs typeface="Times New Roman" pitchFamily="18" charset="0"/>
              </a:rPr>
              <a:t> </a:t>
            </a:r>
            <a:r>
              <a:rPr lang="tr-TR" sz="4000" dirty="0" err="1">
                <a:solidFill>
                  <a:srgbClr val="000000"/>
                </a:solidFill>
                <a:cs typeface="Times New Roman" pitchFamily="18" charset="0"/>
              </a:rPr>
              <a:t>Scabies</a:t>
            </a:r>
            <a:r>
              <a:rPr lang="tr-TR" sz="4000" dirty="0">
                <a:solidFill>
                  <a:srgbClr val="000000"/>
                </a:solidFill>
                <a:cs typeface="Times New Roman" pitchFamily="18" charset="0"/>
              </a:rPr>
              <a:t>, sitotoksik ilaçlar, radyoaktif atıklar gibi özel durumlarda kirli çamaşırların toplanması için belirlenen kurumsal politikalara uyulmalı</a:t>
            </a:r>
          </a:p>
        </p:txBody>
      </p:sp>
    </p:spTree>
    <p:extLst>
      <p:ext uri="{BB962C8B-B14F-4D97-AF65-F5344CB8AC3E}">
        <p14:creationId xmlns:p14="http://schemas.microsoft.com/office/powerpoint/2010/main" val="1546451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Üretilen görsel: Hastane kirli çamaşır yönetimi akış şeması">
            <a:extLst>
              <a:ext uri="{FF2B5EF4-FFF2-40B4-BE49-F238E27FC236}">
                <a16:creationId xmlns:a16="http://schemas.microsoft.com/office/drawing/2014/main" id="{B0636BD7-1073-EEE7-2B00-60A9716D62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 name="Resim 9">
            <a:extLst>
              <a:ext uri="{FF2B5EF4-FFF2-40B4-BE49-F238E27FC236}">
                <a16:creationId xmlns:a16="http://schemas.microsoft.com/office/drawing/2014/main" id="{01DBCEE4-442F-9924-675B-5DD7AB7F4BF9}"/>
              </a:ext>
            </a:extLst>
          </p:cNvPr>
          <p:cNvPicPr>
            <a:picLocks noChangeAspect="1"/>
          </p:cNvPicPr>
          <p:nvPr/>
        </p:nvPicPr>
        <p:blipFill>
          <a:blip r:embed="rId3"/>
          <a:stretch>
            <a:fillRect/>
          </a:stretch>
        </p:blipFill>
        <p:spPr>
          <a:xfrm>
            <a:off x="0" y="0"/>
            <a:ext cx="9336024" cy="6332313"/>
          </a:xfrm>
          <a:prstGeom prst="rect">
            <a:avLst/>
          </a:prstGeom>
        </p:spPr>
      </p:pic>
    </p:spTree>
    <p:extLst>
      <p:ext uri="{BB962C8B-B14F-4D97-AF65-F5344CB8AC3E}">
        <p14:creationId xmlns:p14="http://schemas.microsoft.com/office/powerpoint/2010/main" val="130369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C8D945-FA4C-9B9B-5892-F765B1893B2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B65BB758-6266-B52C-516F-8FD58CEE1339}"/>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18C06CD4-3A70-5401-3B0D-A0B6B5016A29}"/>
              </a:ext>
            </a:extLst>
          </p:cNvPr>
          <p:cNvPicPr>
            <a:picLocks noChangeAspect="1"/>
          </p:cNvPicPr>
          <p:nvPr/>
        </p:nvPicPr>
        <p:blipFill>
          <a:blip r:embed="rId2"/>
          <a:stretch>
            <a:fillRect/>
          </a:stretch>
        </p:blipFill>
        <p:spPr>
          <a:xfrm>
            <a:off x="0" y="27857"/>
            <a:ext cx="12192000" cy="6802286"/>
          </a:xfrm>
          <a:prstGeom prst="rect">
            <a:avLst/>
          </a:prstGeom>
        </p:spPr>
      </p:pic>
    </p:spTree>
    <p:extLst>
      <p:ext uri="{BB962C8B-B14F-4D97-AF65-F5344CB8AC3E}">
        <p14:creationId xmlns:p14="http://schemas.microsoft.com/office/powerpoint/2010/main" val="1663430135"/>
      </p:ext>
    </p:extLst>
  </p:cSld>
  <p:clrMapOvr>
    <a:masterClrMapping/>
  </p:clrMapOvr>
  <p:transition>
    <p:circl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80781" y="475827"/>
            <a:ext cx="8753237" cy="868115"/>
          </a:xfrm>
        </p:spPr>
        <p:txBody>
          <a:bodyPr>
            <a:normAutofit/>
          </a:bodyPr>
          <a:lstStyle/>
          <a:p>
            <a:r>
              <a:rPr lang="tr-TR" sz="4400" b="1" dirty="0">
                <a:solidFill>
                  <a:srgbClr val="FF0000"/>
                </a:solidFill>
                <a:latin typeface="+mn-lt"/>
              </a:rPr>
              <a:t>Kirli Çamaşırların Taşınması</a:t>
            </a:r>
          </a:p>
        </p:txBody>
      </p:sp>
      <p:sp>
        <p:nvSpPr>
          <p:cNvPr id="3" name="İçerik Yer Tutucusu 2"/>
          <p:cNvSpPr>
            <a:spLocks noGrp="1"/>
          </p:cNvSpPr>
          <p:nvPr>
            <p:ph idx="1"/>
          </p:nvPr>
        </p:nvSpPr>
        <p:spPr>
          <a:xfrm>
            <a:off x="824283" y="1723797"/>
            <a:ext cx="9759065" cy="4446395"/>
          </a:xfrm>
        </p:spPr>
        <p:txBody>
          <a:bodyPr>
            <a:normAutofit lnSpcReduction="10000"/>
          </a:bodyPr>
          <a:lstStyle/>
          <a:p>
            <a:pPr>
              <a:lnSpc>
                <a:spcPct val="150000"/>
              </a:lnSpc>
              <a:buFont typeface="Wingdings" panose="05000000000000000000" pitchFamily="2" charset="2"/>
              <a:buChar char="Ø"/>
            </a:pPr>
            <a:r>
              <a:rPr lang="tr-TR" sz="2400" dirty="0">
                <a:solidFill>
                  <a:srgbClr val="000000"/>
                </a:solidFill>
              </a:rPr>
              <a:t>Çamaşır taşıma tüneli</a:t>
            </a:r>
          </a:p>
          <a:p>
            <a:pPr>
              <a:lnSpc>
                <a:spcPct val="150000"/>
              </a:lnSpc>
              <a:buFont typeface="Wingdings" panose="05000000000000000000" pitchFamily="2" charset="2"/>
              <a:buChar char="Ø"/>
            </a:pPr>
            <a:r>
              <a:rPr lang="tr-TR" sz="2400" dirty="0">
                <a:solidFill>
                  <a:srgbClr val="000000"/>
                </a:solidFill>
              </a:rPr>
              <a:t>Çamaşır taşıma asansörleri</a:t>
            </a:r>
          </a:p>
          <a:p>
            <a:pPr>
              <a:lnSpc>
                <a:spcPct val="150000"/>
              </a:lnSpc>
              <a:buFont typeface="Wingdings" panose="05000000000000000000" pitchFamily="2" charset="2"/>
              <a:buChar char="Ø"/>
            </a:pPr>
            <a:r>
              <a:rPr lang="tr-TR" sz="2400" dirty="0">
                <a:solidFill>
                  <a:srgbClr val="000000"/>
                </a:solidFill>
              </a:rPr>
              <a:t>Çamaşır taşıma arabaları  </a:t>
            </a:r>
          </a:p>
          <a:p>
            <a:pPr lvl="1">
              <a:lnSpc>
                <a:spcPct val="150000"/>
              </a:lnSpc>
              <a:buFont typeface="Wingdings" panose="05000000000000000000" pitchFamily="2" charset="2"/>
              <a:buChar char="q"/>
            </a:pPr>
            <a:r>
              <a:rPr lang="tr-TR" sz="2400" dirty="0">
                <a:solidFill>
                  <a:prstClr val="black"/>
                </a:solidFill>
              </a:rPr>
              <a:t>Kirli temiz arabaları ayrı (farklı renkler) olmalı</a:t>
            </a:r>
          </a:p>
          <a:p>
            <a:pPr lvl="1">
              <a:lnSpc>
                <a:spcPct val="150000"/>
              </a:lnSpc>
              <a:buFont typeface="Wingdings" panose="05000000000000000000" pitchFamily="2" charset="2"/>
              <a:buChar char="q"/>
            </a:pPr>
            <a:r>
              <a:rPr lang="tr-TR" sz="2400" dirty="0">
                <a:solidFill>
                  <a:prstClr val="black"/>
                </a:solidFill>
              </a:rPr>
              <a:t>Etrafı üstü kapalı olmalı </a:t>
            </a:r>
          </a:p>
          <a:p>
            <a:pPr lvl="1">
              <a:lnSpc>
                <a:spcPct val="150000"/>
              </a:lnSpc>
              <a:buFont typeface="Wingdings" panose="05000000000000000000" pitchFamily="2" charset="2"/>
              <a:buChar char="q"/>
            </a:pPr>
            <a:r>
              <a:rPr lang="tr-TR" sz="2400" dirty="0">
                <a:solidFill>
                  <a:prstClr val="black"/>
                </a:solidFill>
              </a:rPr>
              <a:t>Günde en az bir kez ve kirlendikçe temizlenmeli</a:t>
            </a:r>
          </a:p>
          <a:p>
            <a:pPr marL="0" indent="0">
              <a:lnSpc>
                <a:spcPct val="100000"/>
              </a:lnSpc>
              <a:buNone/>
            </a:pPr>
            <a:r>
              <a:rPr lang="tr-TR" dirty="0"/>
              <a:t>                                                         </a:t>
            </a:r>
          </a:p>
        </p:txBody>
      </p:sp>
      <p:pic>
        <p:nvPicPr>
          <p:cNvPr id="8" name="Resim 4">
            <a:extLst>
              <a:ext uri="{FF2B5EF4-FFF2-40B4-BE49-F238E27FC236}">
                <a16:creationId xmlns:a16="http://schemas.microsoft.com/office/drawing/2014/main" id="{42BB7A00-D26F-184B-8BF8-D7DC0BED2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9722" y="3946995"/>
            <a:ext cx="3657995" cy="2362865"/>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7362" y="1584129"/>
            <a:ext cx="3122717" cy="2362866"/>
          </a:xfrm>
          <a:prstGeom prst="rect">
            <a:avLst/>
          </a:prstGeom>
        </p:spPr>
      </p:pic>
    </p:spTree>
    <p:extLst>
      <p:ext uri="{BB962C8B-B14F-4D97-AF65-F5344CB8AC3E}">
        <p14:creationId xmlns:p14="http://schemas.microsoft.com/office/powerpoint/2010/main" val="4115891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66650" y="670560"/>
            <a:ext cx="8978539" cy="809897"/>
          </a:xfrm>
        </p:spPr>
        <p:txBody>
          <a:bodyPr>
            <a:noAutofit/>
          </a:bodyPr>
          <a:lstStyle/>
          <a:p>
            <a:r>
              <a:rPr lang="tr-TR" sz="4400" b="1" dirty="0">
                <a:solidFill>
                  <a:schemeClr val="bg2">
                    <a:lumMod val="50000"/>
                  </a:schemeClr>
                </a:solidFill>
                <a:latin typeface="+mn-lt"/>
              </a:rPr>
              <a:t>Hastane Çamaşır Hizmetlerinde Amaç</a:t>
            </a:r>
          </a:p>
        </p:txBody>
      </p:sp>
      <p:sp>
        <p:nvSpPr>
          <p:cNvPr id="3" name="İçerik Yer Tutucusu 2"/>
          <p:cNvSpPr>
            <a:spLocks noGrp="1"/>
          </p:cNvSpPr>
          <p:nvPr>
            <p:ph idx="1"/>
          </p:nvPr>
        </p:nvSpPr>
        <p:spPr>
          <a:xfrm>
            <a:off x="966650" y="1927284"/>
            <a:ext cx="6217921" cy="1976718"/>
          </a:xfrm>
        </p:spPr>
        <p:txBody>
          <a:bodyPr>
            <a:noAutofit/>
          </a:bodyPr>
          <a:lstStyle/>
          <a:p>
            <a:pPr algn="just">
              <a:lnSpc>
                <a:spcPct val="150000"/>
              </a:lnSpc>
              <a:buClr>
                <a:srgbClr val="0070C0"/>
              </a:buClr>
              <a:buFont typeface="Wingdings" panose="05000000000000000000" pitchFamily="2" charset="2"/>
              <a:buChar char="q"/>
            </a:pPr>
            <a:r>
              <a:rPr lang="tr-TR" sz="2200" dirty="0">
                <a:solidFill>
                  <a:prstClr val="black"/>
                </a:solidFill>
              </a:rPr>
              <a:t>Sağlık hizmeti sunulan kurumlarda kullanılan tekstil ürünleri, hasta güvenliği ve enfeksiyon kontrolü açısından kritik öneme sahiptir. </a:t>
            </a:r>
          </a:p>
          <a:p>
            <a:pPr algn="just">
              <a:lnSpc>
                <a:spcPct val="150000"/>
              </a:lnSpc>
              <a:buClr>
                <a:srgbClr val="0070C0"/>
              </a:buClr>
              <a:buFont typeface="Wingdings" panose="05000000000000000000" pitchFamily="2" charset="2"/>
              <a:buChar char="q"/>
            </a:pPr>
            <a:r>
              <a:rPr lang="tr-TR" sz="2200" dirty="0">
                <a:solidFill>
                  <a:prstClr val="black"/>
                </a:solidFill>
              </a:rPr>
              <a:t>Bu tekstillerin doğru toplanması, taşınması, ayrıştırılması, yıkanması/dezenfeksiyonu, kurutulması, ütülenmesi, paketlenmesi, depolanması ve kullanım alanlarına güvenli biçimde dağıtılması sağlık hizmeti ilişkili enfeksiyonların önlenmesini sağlar. </a:t>
            </a:r>
          </a:p>
        </p:txBody>
      </p:sp>
      <p:pic>
        <p:nvPicPr>
          <p:cNvPr id="4" name="Resim 3">
            <a:extLst>
              <a:ext uri="{FF2B5EF4-FFF2-40B4-BE49-F238E27FC236}">
                <a16:creationId xmlns:a16="http://schemas.microsoft.com/office/drawing/2014/main" id="{9AE92B83-DCFA-FC08-F5B1-78B2967AA115}"/>
              </a:ext>
            </a:extLst>
          </p:cNvPr>
          <p:cNvPicPr>
            <a:picLocks noChangeAspect="1"/>
          </p:cNvPicPr>
          <p:nvPr/>
        </p:nvPicPr>
        <p:blipFill>
          <a:blip r:embed="rId2"/>
          <a:stretch>
            <a:fillRect/>
          </a:stretch>
        </p:blipFill>
        <p:spPr>
          <a:xfrm>
            <a:off x="7534656" y="2186648"/>
            <a:ext cx="4551585" cy="2484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53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E77AA9-ECC9-73C2-BB61-913A34230ECD}"/>
              </a:ext>
            </a:extLst>
          </p:cNvPr>
          <p:cNvSpPr>
            <a:spLocks noGrp="1"/>
          </p:cNvSpPr>
          <p:nvPr>
            <p:ph type="title"/>
          </p:nvPr>
        </p:nvSpPr>
        <p:spPr/>
        <p:txBody>
          <a:bodyPr/>
          <a:lstStyle/>
          <a:p>
            <a:r>
              <a:rPr lang="en-US" sz="4800" b="1" dirty="0">
                <a:solidFill>
                  <a:srgbClr val="FF0000"/>
                </a:solidFill>
                <a:latin typeface="Calibri" panose="020F0502020204030204" pitchFamily="34" charset="0"/>
                <a:cs typeface="Calibri" panose="020F0502020204030204" pitchFamily="34" charset="0"/>
              </a:rPr>
              <a:t>Kirli </a:t>
            </a:r>
            <a:r>
              <a:rPr lang="en-US" sz="4800" b="1" dirty="0" err="1">
                <a:solidFill>
                  <a:srgbClr val="FF0000"/>
                </a:solidFill>
                <a:latin typeface="Calibri" panose="020F0502020204030204" pitchFamily="34" charset="0"/>
                <a:cs typeface="Calibri" panose="020F0502020204030204" pitchFamily="34" charset="0"/>
              </a:rPr>
              <a:t>Çamaşırların</a:t>
            </a:r>
            <a:r>
              <a:rPr lang="tr-TR" sz="4800" b="1" dirty="0">
                <a:solidFill>
                  <a:srgbClr val="FF0000"/>
                </a:solidFill>
                <a:latin typeface="Calibri" panose="020F0502020204030204" pitchFamily="34" charset="0"/>
                <a:cs typeface="Calibri" panose="020F0502020204030204" pitchFamily="34" charset="0"/>
              </a:rPr>
              <a:t> Çamaşırhaneye Kabulü</a:t>
            </a:r>
            <a:endParaRPr lang="tr-TR" dirty="0">
              <a:solidFill>
                <a:srgbClr val="FF0000"/>
              </a:solidFill>
            </a:endParaRPr>
          </a:p>
        </p:txBody>
      </p:sp>
      <p:sp>
        <p:nvSpPr>
          <p:cNvPr id="3" name="İçerik Yer Tutucusu 2">
            <a:extLst>
              <a:ext uri="{FF2B5EF4-FFF2-40B4-BE49-F238E27FC236}">
                <a16:creationId xmlns:a16="http://schemas.microsoft.com/office/drawing/2014/main" id="{C891E9FE-CBAB-B1A8-18CF-348C4E8F6146}"/>
              </a:ext>
            </a:extLst>
          </p:cNvPr>
          <p:cNvSpPr>
            <a:spLocks noGrp="1"/>
          </p:cNvSpPr>
          <p:nvPr>
            <p:ph idx="1"/>
          </p:nvPr>
        </p:nvSpPr>
        <p:spPr>
          <a:xfrm>
            <a:off x="1097280" y="1845734"/>
            <a:ext cx="10058400" cy="4448534"/>
          </a:xfrm>
        </p:spPr>
        <p:txBody>
          <a:bodyPr>
            <a:normAutofit/>
          </a:bodyPr>
          <a:lstStyle/>
          <a:p>
            <a:pPr>
              <a:buFont typeface="Wingdings" panose="05000000000000000000" pitchFamily="2" charset="2"/>
              <a:buChar char="q"/>
            </a:pPr>
            <a:r>
              <a:rPr lang="tr-TR" sz="2400" dirty="0">
                <a:solidFill>
                  <a:srgbClr val="000000"/>
                </a:solidFill>
              </a:rPr>
              <a:t>Radyoaktif atık ve/veya sitotoksik atıklarla kontamine çamaşırlar ayrıştırma işlemi yapılmadan ön yıkama işlemine alınmalı</a:t>
            </a:r>
          </a:p>
          <a:p>
            <a:pPr>
              <a:buFont typeface="Wingdings" panose="05000000000000000000" pitchFamily="2" charset="2"/>
              <a:buChar char="q"/>
            </a:pPr>
            <a:r>
              <a:rPr lang="tr-TR" sz="2400" dirty="0">
                <a:solidFill>
                  <a:srgbClr val="000000"/>
                </a:solidFill>
              </a:rPr>
              <a:t> Ayrıştırılan çamaşırlar yıkanmak üzere hijyenik bariyerli çamaşır makinelerine alınmalı</a:t>
            </a:r>
          </a:p>
          <a:p>
            <a:pPr>
              <a:buFont typeface="Wingdings" panose="05000000000000000000" pitchFamily="2" charset="2"/>
              <a:buChar char="q"/>
            </a:pPr>
            <a:r>
              <a:rPr lang="tr-TR" sz="2400" dirty="0">
                <a:solidFill>
                  <a:srgbClr val="000000"/>
                </a:solidFill>
              </a:rPr>
              <a:t> Ayrıştırma yapılan alanda çamaşırlardan çıkan atıklar atık ayrıştırma ilkelerine uygun olarak uzaklaştırılmalı,</a:t>
            </a:r>
          </a:p>
          <a:p>
            <a:pPr>
              <a:buFont typeface="Wingdings" panose="05000000000000000000" pitchFamily="2" charset="2"/>
              <a:buChar char="q"/>
            </a:pPr>
            <a:r>
              <a:rPr lang="tr-TR" sz="2400" dirty="0">
                <a:solidFill>
                  <a:srgbClr val="000000"/>
                </a:solidFill>
              </a:rPr>
              <a:t> Çamaşırların kabulü sonrası tespit edilen delici kesici atıkların hangi birime ait olduğu belirlenerek kayıt altına alınmalı, kurum politikalarına göre süreç yönetimi sağlanmalı</a:t>
            </a:r>
          </a:p>
          <a:p>
            <a:pPr>
              <a:buFont typeface="Wingdings" panose="05000000000000000000" pitchFamily="2" charset="2"/>
              <a:buChar char="q"/>
            </a:pPr>
            <a:r>
              <a:rPr lang="tr-TR" sz="2400" dirty="0">
                <a:solidFill>
                  <a:srgbClr val="000000"/>
                </a:solidFill>
              </a:rPr>
              <a:t> Çalışanların kullanımı için kişisel koruyucu ekipmanlar ve göz yıkama setleri alan içerisinde bulundurulmalı</a:t>
            </a:r>
          </a:p>
        </p:txBody>
      </p:sp>
      <p:pic>
        <p:nvPicPr>
          <p:cNvPr id="4" name="Resim 3">
            <a:extLst>
              <a:ext uri="{FF2B5EF4-FFF2-40B4-BE49-F238E27FC236}">
                <a16:creationId xmlns:a16="http://schemas.microsoft.com/office/drawing/2014/main" id="{92BC033C-BCAF-3B11-39CE-E022AE817F15}"/>
              </a:ext>
            </a:extLst>
          </p:cNvPr>
          <p:cNvPicPr>
            <a:picLocks noChangeAspect="1"/>
          </p:cNvPicPr>
          <p:nvPr/>
        </p:nvPicPr>
        <p:blipFill>
          <a:blip r:embed="rId2"/>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1627650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4227E-C125-0855-5B2E-A1B449F4D78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B544B8D-5FBD-A711-F43D-960DC0B4DC41}"/>
              </a:ext>
            </a:extLst>
          </p:cNvPr>
          <p:cNvSpPr>
            <a:spLocks noGrp="1"/>
          </p:cNvSpPr>
          <p:nvPr>
            <p:ph type="title"/>
          </p:nvPr>
        </p:nvSpPr>
        <p:spPr/>
        <p:txBody>
          <a:bodyPr/>
          <a:lstStyle/>
          <a:p>
            <a:r>
              <a:rPr lang="en-US" sz="4800" b="1" dirty="0">
                <a:solidFill>
                  <a:srgbClr val="FF0000"/>
                </a:solidFill>
                <a:latin typeface="Calibri" panose="020F0502020204030204" pitchFamily="34" charset="0"/>
                <a:cs typeface="Calibri" panose="020F0502020204030204" pitchFamily="34" charset="0"/>
              </a:rPr>
              <a:t>Kirli </a:t>
            </a:r>
            <a:r>
              <a:rPr lang="en-US" sz="4800" b="1" dirty="0" err="1">
                <a:solidFill>
                  <a:srgbClr val="FF0000"/>
                </a:solidFill>
                <a:latin typeface="Calibri" panose="020F0502020204030204" pitchFamily="34" charset="0"/>
                <a:cs typeface="Calibri" panose="020F0502020204030204" pitchFamily="34" charset="0"/>
              </a:rPr>
              <a:t>Çamaşırların</a:t>
            </a:r>
            <a:r>
              <a:rPr lang="tr-TR" sz="4800" b="1" dirty="0">
                <a:solidFill>
                  <a:srgbClr val="FF0000"/>
                </a:solidFill>
                <a:latin typeface="Calibri" panose="020F0502020204030204" pitchFamily="34" charset="0"/>
                <a:cs typeface="Calibri" panose="020F0502020204030204" pitchFamily="34" charset="0"/>
              </a:rPr>
              <a:t> Çamaşırhaneye Kabulü</a:t>
            </a:r>
            <a:endParaRPr lang="tr-TR" dirty="0">
              <a:solidFill>
                <a:srgbClr val="FF0000"/>
              </a:solidFill>
            </a:endParaRPr>
          </a:p>
        </p:txBody>
      </p:sp>
      <p:sp>
        <p:nvSpPr>
          <p:cNvPr id="3" name="İçerik Yer Tutucusu 2">
            <a:extLst>
              <a:ext uri="{FF2B5EF4-FFF2-40B4-BE49-F238E27FC236}">
                <a16:creationId xmlns:a16="http://schemas.microsoft.com/office/drawing/2014/main" id="{D1366111-6A21-3ABD-D399-D335B9BE4B4C}"/>
              </a:ext>
            </a:extLst>
          </p:cNvPr>
          <p:cNvSpPr>
            <a:spLocks noGrp="1"/>
          </p:cNvSpPr>
          <p:nvPr>
            <p:ph idx="1"/>
          </p:nvPr>
        </p:nvSpPr>
        <p:spPr>
          <a:xfrm>
            <a:off x="1097280" y="2550252"/>
            <a:ext cx="9556738" cy="3744015"/>
          </a:xfrm>
        </p:spPr>
        <p:txBody>
          <a:bodyPr>
            <a:normAutofit/>
          </a:bodyPr>
          <a:lstStyle/>
          <a:p>
            <a:pPr>
              <a:buFont typeface="Wingdings" panose="05000000000000000000" pitchFamily="2" charset="2"/>
              <a:buChar char="q"/>
            </a:pPr>
            <a:r>
              <a:rPr lang="tr-TR" dirty="0"/>
              <a:t> </a:t>
            </a:r>
            <a:r>
              <a:rPr lang="tr-TR" sz="2400" dirty="0">
                <a:solidFill>
                  <a:srgbClr val="000000"/>
                </a:solidFill>
              </a:rPr>
              <a:t>Getirilen kirli çamaşırlar çamaşırhaneye temiz çamaşır teslim noktasından ayrı olarak tanımlanmış kirli çamaşır kapısından/teslim noktasından alınmalı</a:t>
            </a:r>
          </a:p>
          <a:p>
            <a:pPr>
              <a:buFont typeface="Wingdings" panose="05000000000000000000" pitchFamily="2" charset="2"/>
              <a:buChar char="q"/>
            </a:pPr>
            <a:r>
              <a:rPr lang="tr-TR" sz="2400" dirty="0">
                <a:solidFill>
                  <a:srgbClr val="000000"/>
                </a:solidFill>
              </a:rPr>
              <a:t> Çamaşırları getiren personel çamaşırhane içerisine girmemeli</a:t>
            </a:r>
          </a:p>
          <a:p>
            <a:pPr>
              <a:buFont typeface="Wingdings" panose="05000000000000000000" pitchFamily="2" charset="2"/>
              <a:buChar char="q"/>
            </a:pPr>
            <a:r>
              <a:rPr lang="tr-TR" sz="2400" dirty="0">
                <a:solidFill>
                  <a:srgbClr val="000000"/>
                </a:solidFill>
              </a:rPr>
              <a:t> Teslim alınan kirli çamaşırlar ayrıştırma noktasına alınmalı</a:t>
            </a:r>
          </a:p>
          <a:p>
            <a:pPr>
              <a:buFont typeface="Wingdings" panose="05000000000000000000" pitchFamily="2" charset="2"/>
              <a:buChar char="q"/>
            </a:pPr>
            <a:r>
              <a:rPr lang="tr-TR" sz="2400" dirty="0">
                <a:solidFill>
                  <a:srgbClr val="000000"/>
                </a:solidFill>
              </a:rPr>
              <a:t> Ayrıştırma noktasında sıvı geçirmez önlük, maske, bone, ayakkabı, eldiven ve gerektiği durumlarda çizme ve gözlüğünü giyen alan çalışanı tarafından çamaşırlar renklerine ve türlerine göre ayrıştırılmalı</a:t>
            </a:r>
          </a:p>
          <a:p>
            <a:pPr>
              <a:buFont typeface="Wingdings" panose="05000000000000000000" pitchFamily="2" charset="2"/>
              <a:buChar char="q"/>
            </a:pPr>
            <a:endParaRPr lang="tr-TR" dirty="0">
              <a:solidFill>
                <a:srgbClr val="000000"/>
              </a:solidFill>
            </a:endParaRPr>
          </a:p>
        </p:txBody>
      </p:sp>
      <p:pic>
        <p:nvPicPr>
          <p:cNvPr id="4" name="Resim 3">
            <a:extLst>
              <a:ext uri="{FF2B5EF4-FFF2-40B4-BE49-F238E27FC236}">
                <a16:creationId xmlns:a16="http://schemas.microsoft.com/office/drawing/2014/main" id="{88266F10-52C1-5DEC-A237-9ACE89FF2DFC}"/>
              </a:ext>
            </a:extLst>
          </p:cNvPr>
          <p:cNvPicPr>
            <a:picLocks noChangeAspect="1"/>
          </p:cNvPicPr>
          <p:nvPr/>
        </p:nvPicPr>
        <p:blipFill>
          <a:blip r:embed="rId2"/>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16684455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0404E-41A4-7402-2A05-68E54E88223A}"/>
            </a:ext>
          </a:extLst>
        </p:cNvPr>
        <p:cNvGrpSpPr/>
        <p:nvPr/>
      </p:nvGrpSpPr>
      <p:grpSpPr>
        <a:xfrm>
          <a:off x="0" y="0"/>
          <a:ext cx="0" cy="0"/>
          <a:chOff x="0" y="0"/>
          <a:chExt cx="0" cy="0"/>
        </a:xfrm>
      </p:grpSpPr>
      <p:sp>
        <p:nvSpPr>
          <p:cNvPr id="4" name="Başlık 3">
            <a:extLst>
              <a:ext uri="{FF2B5EF4-FFF2-40B4-BE49-F238E27FC236}">
                <a16:creationId xmlns:a16="http://schemas.microsoft.com/office/drawing/2014/main" id="{4BC010D9-3BB6-1055-C1F2-B0714AF01C35}"/>
              </a:ext>
            </a:extLst>
          </p:cNvPr>
          <p:cNvSpPr>
            <a:spLocks noGrp="1"/>
          </p:cNvSpPr>
          <p:nvPr>
            <p:ph type="ctrTitle"/>
          </p:nvPr>
        </p:nvSpPr>
        <p:spPr>
          <a:xfrm>
            <a:off x="2760784" y="1643743"/>
            <a:ext cx="6688015" cy="2383133"/>
          </a:xfrm>
          <a:solidFill>
            <a:schemeClr val="accent1"/>
          </a:solidFill>
          <a:ln>
            <a:solidFill>
              <a:schemeClr val="bg2">
                <a:lumMod val="50000"/>
              </a:schemeClr>
            </a:solidFill>
          </a:ln>
          <a:scene3d>
            <a:camera prst="orthographicFront"/>
            <a:lightRig rig="threePt" dir="t"/>
          </a:scene3d>
          <a:sp3d>
            <a:bevelT w="501650" prst="coolSlant"/>
            <a:bevelB w="495300" h="50800" prst="softRound"/>
          </a:sp3d>
        </p:spPr>
        <p:txBody>
          <a:bodyPr>
            <a:noAutofit/>
          </a:bodyPr>
          <a:lstStyle/>
          <a:p>
            <a:pPr lvl="0" algn="ctr" eaLnBrk="0" fontAlgn="base" hangingPunct="0">
              <a:lnSpc>
                <a:spcPct val="100000"/>
              </a:lnSpc>
              <a:spcAft>
                <a:spcPct val="0"/>
              </a:spcAft>
              <a:buClr>
                <a:srgbClr val="FF9900"/>
              </a:buClr>
            </a:pPr>
            <a:r>
              <a:rPr lang="tr-TR" altLang="tr-TR" sz="4400" b="1" dirty="0">
                <a:solidFill>
                  <a:schemeClr val="bg1"/>
                </a:solidFill>
                <a:latin typeface="+mn-lt"/>
              </a:rPr>
              <a:t>YIKANMA-DEZENFEKSİYON</a:t>
            </a:r>
          </a:p>
        </p:txBody>
      </p:sp>
      <p:pic>
        <p:nvPicPr>
          <p:cNvPr id="8" name="Resim 7">
            <a:extLst>
              <a:ext uri="{FF2B5EF4-FFF2-40B4-BE49-F238E27FC236}">
                <a16:creationId xmlns:a16="http://schemas.microsoft.com/office/drawing/2014/main" id="{5A2CD021-31D5-240B-9828-0C72AFE1136B}"/>
              </a:ext>
            </a:extLst>
          </p:cNvPr>
          <p:cNvPicPr>
            <a:picLocks noChangeAspect="1"/>
          </p:cNvPicPr>
          <p:nvPr/>
        </p:nvPicPr>
        <p:blipFill>
          <a:blip r:embed="rId2"/>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227827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320605" y="621825"/>
            <a:ext cx="7951411" cy="870857"/>
          </a:xfrm>
          <a:solidFill>
            <a:schemeClr val="bg1"/>
          </a:solidFill>
        </p:spPr>
        <p:txBody>
          <a:bodyPr>
            <a:noAutofit/>
          </a:bodyPr>
          <a:lstStyle/>
          <a:p>
            <a:r>
              <a:rPr lang="tr-TR" sz="4400" b="1" dirty="0">
                <a:solidFill>
                  <a:schemeClr val="accent1"/>
                </a:solidFill>
                <a:latin typeface="+mn-lt"/>
              </a:rPr>
              <a:t>Çamaşır Yıkama İşleminin Parametreleri</a:t>
            </a:r>
          </a:p>
        </p:txBody>
      </p:sp>
      <p:sp>
        <p:nvSpPr>
          <p:cNvPr id="3" name="İçerik Yer Tutucusu 2"/>
          <p:cNvSpPr>
            <a:spLocks noGrp="1"/>
          </p:cNvSpPr>
          <p:nvPr>
            <p:ph idx="1"/>
          </p:nvPr>
        </p:nvSpPr>
        <p:spPr>
          <a:xfrm>
            <a:off x="1392833" y="1914110"/>
            <a:ext cx="3668892" cy="3901441"/>
          </a:xfrm>
        </p:spPr>
        <p:txBody>
          <a:bodyPr>
            <a:noAutofit/>
          </a:bodyPr>
          <a:lstStyle/>
          <a:p>
            <a:pPr marL="0" indent="0">
              <a:lnSpc>
                <a:spcPct val="100000"/>
              </a:lnSpc>
              <a:buNone/>
            </a:pPr>
            <a:r>
              <a:rPr lang="tr-TR" b="1" dirty="0">
                <a:solidFill>
                  <a:srgbClr val="000000"/>
                </a:solidFill>
              </a:rPr>
              <a:t>Yıkama </a:t>
            </a:r>
          </a:p>
          <a:p>
            <a:pPr>
              <a:lnSpc>
                <a:spcPct val="100000"/>
              </a:lnSpc>
            </a:pPr>
            <a:r>
              <a:rPr lang="tr-TR" dirty="0">
                <a:solidFill>
                  <a:srgbClr val="000000"/>
                </a:solidFill>
              </a:rPr>
              <a:t>Mekanik uzaklaşma –azaltma</a:t>
            </a:r>
          </a:p>
          <a:p>
            <a:pPr>
              <a:lnSpc>
                <a:spcPct val="100000"/>
              </a:lnSpc>
            </a:pPr>
            <a:r>
              <a:rPr lang="tr-TR" dirty="0">
                <a:solidFill>
                  <a:srgbClr val="000000"/>
                </a:solidFill>
              </a:rPr>
              <a:t>Termal dezenfeksiyon</a:t>
            </a:r>
          </a:p>
          <a:p>
            <a:pPr>
              <a:lnSpc>
                <a:spcPct val="100000"/>
              </a:lnSpc>
            </a:pPr>
            <a:r>
              <a:rPr lang="tr-TR" dirty="0">
                <a:solidFill>
                  <a:srgbClr val="000000"/>
                </a:solidFill>
              </a:rPr>
              <a:t>Kimyasal dezenfektan</a:t>
            </a:r>
          </a:p>
          <a:p>
            <a:pPr marL="0" indent="0">
              <a:lnSpc>
                <a:spcPct val="100000"/>
              </a:lnSpc>
              <a:buNone/>
            </a:pPr>
            <a:r>
              <a:rPr lang="tr-TR" b="1" dirty="0">
                <a:solidFill>
                  <a:srgbClr val="000000"/>
                </a:solidFill>
              </a:rPr>
              <a:t>Kurutma</a:t>
            </a:r>
          </a:p>
          <a:p>
            <a:pPr>
              <a:lnSpc>
                <a:spcPct val="100000"/>
              </a:lnSpc>
            </a:pPr>
            <a:r>
              <a:rPr lang="tr-TR" dirty="0">
                <a:solidFill>
                  <a:srgbClr val="000000"/>
                </a:solidFill>
              </a:rPr>
              <a:t>Termal dezenfeksiyon</a:t>
            </a:r>
          </a:p>
          <a:p>
            <a:pPr marL="0" indent="0">
              <a:lnSpc>
                <a:spcPct val="100000"/>
              </a:lnSpc>
              <a:buNone/>
            </a:pPr>
            <a:r>
              <a:rPr lang="tr-TR" b="1" dirty="0">
                <a:solidFill>
                  <a:srgbClr val="000000"/>
                </a:solidFill>
              </a:rPr>
              <a:t>Ütüleme</a:t>
            </a:r>
          </a:p>
          <a:p>
            <a:pPr>
              <a:lnSpc>
                <a:spcPct val="100000"/>
              </a:lnSpc>
            </a:pPr>
            <a:r>
              <a:rPr lang="tr-TR" dirty="0">
                <a:solidFill>
                  <a:srgbClr val="000000"/>
                </a:solidFill>
              </a:rPr>
              <a:t>Termal dezenfeksiyon</a:t>
            </a:r>
          </a:p>
          <a:p>
            <a:pPr marL="0" indent="0">
              <a:lnSpc>
                <a:spcPct val="100000"/>
              </a:lnSpc>
              <a:buNone/>
            </a:pPr>
            <a:r>
              <a:rPr lang="tr-TR" sz="2400" dirty="0"/>
              <a:t> </a:t>
            </a:r>
          </a:p>
        </p:txBody>
      </p:sp>
      <p:pic>
        <p:nvPicPr>
          <p:cNvPr id="5" name="Resim 4">
            <a:extLst>
              <a:ext uri="{FF2B5EF4-FFF2-40B4-BE49-F238E27FC236}">
                <a16:creationId xmlns:a16="http://schemas.microsoft.com/office/drawing/2014/main" id="{C456A89B-623A-0CA7-DE0F-FAEB42638F56}"/>
              </a:ext>
            </a:extLst>
          </p:cNvPr>
          <p:cNvPicPr>
            <a:picLocks noChangeAspect="1"/>
          </p:cNvPicPr>
          <p:nvPr/>
        </p:nvPicPr>
        <p:blipFill>
          <a:blip r:embed="rId2"/>
          <a:stretch>
            <a:fillRect/>
          </a:stretch>
        </p:blipFill>
        <p:spPr>
          <a:xfrm>
            <a:off x="5888736" y="2181319"/>
            <a:ext cx="5451348" cy="3634232"/>
          </a:xfrm>
          <a:prstGeom prst="rect">
            <a:avLst/>
          </a:prstGeom>
        </p:spPr>
      </p:pic>
    </p:spTree>
    <p:extLst>
      <p:ext uri="{BB962C8B-B14F-4D97-AF65-F5344CB8AC3E}">
        <p14:creationId xmlns:p14="http://schemas.microsoft.com/office/powerpoint/2010/main" val="2038920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CCC27-7C5A-8541-A5C8-CFD5C5089C8B}"/>
              </a:ext>
            </a:extLst>
          </p:cNvPr>
          <p:cNvSpPr>
            <a:spLocks noGrp="1"/>
          </p:cNvSpPr>
          <p:nvPr>
            <p:ph type="title"/>
          </p:nvPr>
        </p:nvSpPr>
        <p:spPr>
          <a:xfrm>
            <a:off x="1116622" y="830076"/>
            <a:ext cx="8612342" cy="1298802"/>
          </a:xfrm>
        </p:spPr>
        <p:txBody>
          <a:bodyPr>
            <a:normAutofit fontScale="90000"/>
          </a:bodyPr>
          <a:lstStyle/>
          <a:p>
            <a:br>
              <a:rPr lang="tr-TR" dirty="0">
                <a:solidFill>
                  <a:schemeClr val="accent1"/>
                </a:solidFill>
                <a:latin typeface="Poppins" pitchFamily="2" charset="77"/>
              </a:rPr>
            </a:br>
            <a:r>
              <a:rPr lang="en-US" sz="4900" b="1" dirty="0" err="1">
                <a:solidFill>
                  <a:schemeClr val="accent1"/>
                </a:solidFill>
                <a:latin typeface="Calibri" panose="020F0502020204030204" pitchFamily="34" charset="0"/>
                <a:cs typeface="Calibri" panose="020F0502020204030204" pitchFamily="34" charset="0"/>
              </a:rPr>
              <a:t>Çamaşırların</a:t>
            </a:r>
            <a:r>
              <a:rPr lang="en-US" sz="4900" b="1" dirty="0">
                <a:solidFill>
                  <a:schemeClr val="accent1"/>
                </a:solidFill>
                <a:latin typeface="Calibri" panose="020F0502020204030204" pitchFamily="34" charset="0"/>
                <a:cs typeface="Calibri" panose="020F0502020204030204" pitchFamily="34" charset="0"/>
              </a:rPr>
              <a:t> </a:t>
            </a:r>
            <a:r>
              <a:rPr lang="en-US" sz="4900" b="1" dirty="0" err="1">
                <a:solidFill>
                  <a:schemeClr val="accent1"/>
                </a:solidFill>
                <a:latin typeface="Calibri" panose="020F0502020204030204" pitchFamily="34" charset="0"/>
                <a:cs typeface="Calibri" panose="020F0502020204030204" pitchFamily="34" charset="0"/>
              </a:rPr>
              <a:t>Yıkanması</a:t>
            </a:r>
            <a:r>
              <a:rPr lang="en-US" sz="4900" b="1" dirty="0">
                <a:solidFill>
                  <a:schemeClr val="accent1"/>
                </a:solidFill>
                <a:latin typeface="Calibri" panose="020F0502020204030204" pitchFamily="34" charset="0"/>
                <a:cs typeface="Calibri" panose="020F0502020204030204" pitchFamily="34" charset="0"/>
              </a:rPr>
              <a:t> </a:t>
            </a:r>
            <a:r>
              <a:rPr lang="en-US" sz="4900" b="1" dirty="0" err="1">
                <a:solidFill>
                  <a:schemeClr val="accent1"/>
                </a:solidFill>
                <a:latin typeface="Calibri" panose="020F0502020204030204" pitchFamily="34" charset="0"/>
                <a:cs typeface="Calibri" panose="020F0502020204030204" pitchFamily="34" charset="0"/>
              </a:rPr>
              <a:t>İçin</a:t>
            </a:r>
            <a:r>
              <a:rPr lang="en-US" sz="4900" b="1" dirty="0">
                <a:solidFill>
                  <a:schemeClr val="accent1"/>
                </a:solidFill>
                <a:latin typeface="Calibri" panose="020F0502020204030204" pitchFamily="34" charset="0"/>
                <a:cs typeface="Calibri" panose="020F0502020204030204" pitchFamily="34" charset="0"/>
              </a:rPr>
              <a:t> En </a:t>
            </a:r>
            <a:r>
              <a:rPr lang="tr-TR" sz="4900" b="1" dirty="0">
                <a:solidFill>
                  <a:schemeClr val="accent1"/>
                </a:solidFill>
                <a:latin typeface="Calibri" panose="020F0502020204030204" pitchFamily="34" charset="0"/>
                <a:cs typeface="Calibri" panose="020F0502020204030204" pitchFamily="34" charset="0"/>
              </a:rPr>
              <a:t>İ</a:t>
            </a:r>
            <a:r>
              <a:rPr lang="en-US" sz="4900" b="1" dirty="0" err="1">
                <a:solidFill>
                  <a:schemeClr val="accent1"/>
                </a:solidFill>
                <a:latin typeface="Calibri" panose="020F0502020204030204" pitchFamily="34" charset="0"/>
                <a:cs typeface="Calibri" panose="020F0502020204030204" pitchFamily="34" charset="0"/>
              </a:rPr>
              <a:t>yi</a:t>
            </a:r>
            <a:r>
              <a:rPr lang="en-US" sz="4900" b="1" dirty="0">
                <a:solidFill>
                  <a:schemeClr val="accent1"/>
                </a:solidFill>
                <a:latin typeface="Calibri" panose="020F0502020204030204" pitchFamily="34" charset="0"/>
                <a:cs typeface="Calibri" panose="020F0502020204030204" pitchFamily="34" charset="0"/>
              </a:rPr>
              <a:t> </a:t>
            </a:r>
            <a:r>
              <a:rPr lang="en-US" sz="4900" b="1" dirty="0" err="1">
                <a:solidFill>
                  <a:schemeClr val="accent1"/>
                </a:solidFill>
                <a:latin typeface="Calibri" panose="020F0502020204030204" pitchFamily="34" charset="0"/>
                <a:cs typeface="Calibri" panose="020F0502020204030204" pitchFamily="34" charset="0"/>
              </a:rPr>
              <a:t>Uygulamalar</a:t>
            </a:r>
            <a:br>
              <a:rPr lang="en-US" sz="4900" b="1" dirty="0">
                <a:solidFill>
                  <a:srgbClr val="0F4C76"/>
                </a:solidFill>
                <a:latin typeface="Calibri" panose="020F0502020204030204" pitchFamily="34" charset="0"/>
                <a:cs typeface="Calibri" panose="020F0502020204030204" pitchFamily="34" charset="0"/>
              </a:rPr>
            </a:br>
            <a:endParaRPr lang="en-TR" sz="4900" b="1" dirty="0">
              <a:solidFill>
                <a:srgbClr val="0F4C76"/>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6C3E58C-AE02-3A45-B127-6E9603E2586B}"/>
              </a:ext>
            </a:extLst>
          </p:cNvPr>
          <p:cNvSpPr>
            <a:spLocks noGrp="1"/>
          </p:cNvSpPr>
          <p:nvPr>
            <p:ph idx="1"/>
          </p:nvPr>
        </p:nvSpPr>
        <p:spPr>
          <a:xfrm>
            <a:off x="1116622" y="2259622"/>
            <a:ext cx="10039057" cy="3609471"/>
          </a:xfrm>
        </p:spPr>
        <p:txBody>
          <a:bodyPr>
            <a:normAutofit fontScale="92500" lnSpcReduction="10000"/>
          </a:bodyPr>
          <a:lstStyle/>
          <a:p>
            <a:pPr>
              <a:lnSpc>
                <a:spcPct val="150000"/>
              </a:lnSpc>
              <a:buFont typeface="Wingdings" panose="05000000000000000000" pitchFamily="2" charset="2"/>
              <a:buChar char="q"/>
            </a:pPr>
            <a:r>
              <a:rPr lang="tr-TR" sz="2800" dirty="0">
                <a:solidFill>
                  <a:srgbClr val="1C1D1F"/>
                </a:solidFill>
                <a:latin typeface="Calibri" panose="020F0502020204030204" pitchFamily="34" charset="0"/>
                <a:cs typeface="Calibri" panose="020F0502020204030204" pitchFamily="34" charset="0"/>
              </a:rPr>
              <a:t>Y</a:t>
            </a:r>
            <a:r>
              <a:rPr lang="en-US" sz="2800" dirty="0" err="1">
                <a:solidFill>
                  <a:srgbClr val="1C1D1F"/>
                </a:solidFill>
                <a:latin typeface="Calibri" panose="020F0502020204030204" pitchFamily="34" charset="0"/>
                <a:cs typeface="Calibri" panose="020F0502020204030204" pitchFamily="34" charset="0"/>
              </a:rPr>
              <a:t>ıkayıcı</a:t>
            </a:r>
            <a:r>
              <a:rPr lang="en-US" sz="2800" dirty="0">
                <a:solidFill>
                  <a:srgbClr val="1C1D1F"/>
                </a:solidFill>
                <a:latin typeface="Calibri" panose="020F0502020204030204" pitchFamily="34" charset="0"/>
                <a:cs typeface="Calibri" panose="020F0502020204030204" pitchFamily="34" charset="0"/>
              </a:rPr>
              <a:t>/</a:t>
            </a:r>
            <a:r>
              <a:rPr lang="en-US" sz="2800" dirty="0" err="1">
                <a:solidFill>
                  <a:srgbClr val="1C1D1F"/>
                </a:solidFill>
                <a:latin typeface="Calibri" panose="020F0502020204030204" pitchFamily="34" charset="0"/>
                <a:cs typeface="Calibri" panose="020F0502020204030204" pitchFamily="34" charset="0"/>
              </a:rPr>
              <a:t>kurutucu</a:t>
            </a:r>
            <a:r>
              <a:rPr lang="en-US" sz="2800" dirty="0">
                <a:solidFill>
                  <a:srgbClr val="1C1D1F"/>
                </a:solidFill>
                <a:latin typeface="Calibri" panose="020F0502020204030204" pitchFamily="34" charset="0"/>
                <a:cs typeface="Calibri" panose="020F0502020204030204" pitchFamily="34" charset="0"/>
              </a:rPr>
              <a:t> </a:t>
            </a:r>
            <a:r>
              <a:rPr lang="en-US" sz="2800" dirty="0" err="1">
                <a:solidFill>
                  <a:srgbClr val="1C1D1F"/>
                </a:solidFill>
                <a:latin typeface="Calibri" panose="020F0502020204030204" pitchFamily="34" charset="0"/>
                <a:cs typeface="Calibri" panose="020F0502020204030204" pitchFamily="34" charset="0"/>
              </a:rPr>
              <a:t>üreticisinin</a:t>
            </a:r>
            <a:r>
              <a:rPr lang="en-US" sz="2800" dirty="0">
                <a:solidFill>
                  <a:srgbClr val="1C1D1F"/>
                </a:solidFill>
                <a:latin typeface="Calibri" panose="020F0502020204030204" pitchFamily="34" charset="0"/>
                <a:cs typeface="Calibri" panose="020F0502020204030204" pitchFamily="34" charset="0"/>
              </a:rPr>
              <a:t> </a:t>
            </a:r>
            <a:r>
              <a:rPr lang="en-US" sz="2800" dirty="0" err="1">
                <a:solidFill>
                  <a:srgbClr val="1C1D1F"/>
                </a:solidFill>
                <a:latin typeface="Calibri" panose="020F0502020204030204" pitchFamily="34" charset="0"/>
                <a:cs typeface="Calibri" panose="020F0502020204030204" pitchFamily="34" charset="0"/>
              </a:rPr>
              <a:t>talimatlarını</a:t>
            </a:r>
            <a:r>
              <a:rPr lang="en-US" sz="2800" dirty="0">
                <a:solidFill>
                  <a:srgbClr val="1C1D1F"/>
                </a:solidFill>
                <a:latin typeface="Calibri" panose="020F0502020204030204" pitchFamily="34" charset="0"/>
                <a:cs typeface="Calibri" panose="020F0502020204030204" pitchFamily="34" charset="0"/>
              </a:rPr>
              <a:t> </a:t>
            </a:r>
            <a:r>
              <a:rPr lang="en-US" sz="2800" dirty="0" err="1">
                <a:solidFill>
                  <a:srgbClr val="1C1D1F"/>
                </a:solidFill>
                <a:latin typeface="Calibri" panose="020F0502020204030204" pitchFamily="34" charset="0"/>
                <a:cs typeface="Calibri" panose="020F0502020204030204" pitchFamily="34" charset="0"/>
              </a:rPr>
              <a:t>izleyin</a:t>
            </a:r>
            <a:endParaRPr lang="tr-TR" sz="2800" dirty="0">
              <a:solidFill>
                <a:srgbClr val="1C1D1F"/>
              </a:solidFill>
              <a:latin typeface="Calibri" panose="020F0502020204030204" pitchFamily="34" charset="0"/>
              <a:cs typeface="Calibri" panose="020F0502020204030204" pitchFamily="34" charset="0"/>
            </a:endParaRPr>
          </a:p>
          <a:p>
            <a:pPr>
              <a:lnSpc>
                <a:spcPct val="150000"/>
              </a:lnSpc>
              <a:buFont typeface="Wingdings" panose="05000000000000000000" pitchFamily="2" charset="2"/>
              <a:buChar char="q"/>
            </a:pPr>
            <a:r>
              <a:rPr lang="en-US" sz="2800" dirty="0">
                <a:solidFill>
                  <a:srgbClr val="1C1D1F"/>
                </a:solidFill>
                <a:latin typeface="Calibri" panose="020F0502020204030204" pitchFamily="34" charset="0"/>
                <a:cs typeface="Calibri" panose="020F0502020204030204" pitchFamily="34" charset="0"/>
              </a:rPr>
              <a:t>Sıcak </a:t>
            </a:r>
            <a:r>
              <a:rPr lang="en-US" sz="2800" dirty="0" err="1">
                <a:solidFill>
                  <a:srgbClr val="1C1D1F"/>
                </a:solidFill>
                <a:latin typeface="Calibri" panose="020F0502020204030204" pitchFamily="34" charset="0"/>
                <a:cs typeface="Calibri" panose="020F0502020204030204" pitchFamily="34" charset="0"/>
              </a:rPr>
              <a:t>su</a:t>
            </a:r>
            <a:r>
              <a:rPr lang="en-US" sz="2800" dirty="0">
                <a:solidFill>
                  <a:srgbClr val="1C1D1F"/>
                </a:solidFill>
                <a:latin typeface="Calibri" panose="020F0502020204030204" pitchFamily="34" charset="0"/>
                <a:cs typeface="Calibri" panose="020F0502020204030204" pitchFamily="34" charset="0"/>
              </a:rPr>
              <a:t> 70-80°C X </a:t>
            </a:r>
            <a:r>
              <a:rPr lang="tr-TR" sz="2800" dirty="0">
                <a:solidFill>
                  <a:srgbClr val="1C1D1F"/>
                </a:solidFill>
                <a:latin typeface="Calibri" panose="020F0502020204030204" pitchFamily="34" charset="0"/>
                <a:cs typeface="Calibri" panose="020F0502020204030204" pitchFamily="34" charset="0"/>
              </a:rPr>
              <a:t>25</a:t>
            </a:r>
            <a:r>
              <a:rPr lang="en-US" sz="2800" dirty="0">
                <a:solidFill>
                  <a:srgbClr val="1C1D1F"/>
                </a:solidFill>
                <a:latin typeface="Calibri" panose="020F0502020204030204" pitchFamily="34" charset="0"/>
                <a:cs typeface="Calibri" panose="020F0502020204030204" pitchFamily="34" charset="0"/>
              </a:rPr>
              <a:t> dk</a:t>
            </a:r>
            <a:r>
              <a:rPr lang="tr-TR" sz="2800" dirty="0">
                <a:solidFill>
                  <a:srgbClr val="1C1D1F"/>
                </a:solidFill>
                <a:latin typeface="Calibri" panose="020F0502020204030204" pitchFamily="34" charset="0"/>
                <a:cs typeface="Calibri" panose="020F0502020204030204" pitchFamily="34" charset="0"/>
              </a:rPr>
              <a:t> </a:t>
            </a:r>
            <a:r>
              <a:rPr lang="en-US" sz="2800" dirty="0" err="1">
                <a:solidFill>
                  <a:srgbClr val="1C1D1F"/>
                </a:solidFill>
                <a:latin typeface="Calibri" panose="020F0502020204030204" pitchFamily="34" charset="0"/>
                <a:cs typeface="Calibri" panose="020F0502020204030204" pitchFamily="34" charset="0"/>
              </a:rPr>
              <a:t>ve</a:t>
            </a:r>
            <a:r>
              <a:rPr lang="en-US" sz="2800" dirty="0">
                <a:solidFill>
                  <a:srgbClr val="1C1D1F"/>
                </a:solidFill>
                <a:latin typeface="Calibri" panose="020F0502020204030204" pitchFamily="34" charset="0"/>
                <a:cs typeface="Calibri" panose="020F0502020204030204" pitchFamily="34" charset="0"/>
              </a:rPr>
              <a:t> </a:t>
            </a:r>
            <a:r>
              <a:rPr lang="tr-TR" sz="2800" dirty="0">
                <a:solidFill>
                  <a:srgbClr val="1C1D1F"/>
                </a:solidFill>
                <a:latin typeface="Calibri" panose="020F0502020204030204" pitchFamily="34" charset="0"/>
                <a:cs typeface="Calibri" panose="020F0502020204030204" pitchFamily="34" charset="0"/>
              </a:rPr>
              <a:t>EPA </a:t>
            </a:r>
            <a:r>
              <a:rPr lang="en-US" sz="2800" dirty="0" err="1">
                <a:solidFill>
                  <a:srgbClr val="1C1D1F"/>
                </a:solidFill>
                <a:latin typeface="Calibri" panose="020F0502020204030204" pitchFamily="34" charset="0"/>
                <a:cs typeface="Calibri" panose="020F0502020204030204" pitchFamily="34" charset="0"/>
              </a:rPr>
              <a:t>onaylı</a:t>
            </a:r>
            <a:r>
              <a:rPr lang="en-US" sz="2800" dirty="0">
                <a:solidFill>
                  <a:srgbClr val="1C1D1F"/>
                </a:solidFill>
                <a:latin typeface="Calibri" panose="020F0502020204030204" pitchFamily="34" charset="0"/>
                <a:cs typeface="Calibri" panose="020F0502020204030204" pitchFamily="34" charset="0"/>
              </a:rPr>
              <a:t> </a:t>
            </a:r>
            <a:r>
              <a:rPr lang="en-US" sz="2800" dirty="0" err="1">
                <a:solidFill>
                  <a:srgbClr val="1C1D1F"/>
                </a:solidFill>
                <a:latin typeface="Calibri" panose="020F0502020204030204" pitchFamily="34" charset="0"/>
                <a:cs typeface="Calibri" panose="020F0502020204030204" pitchFamily="34" charset="0"/>
              </a:rPr>
              <a:t>bir</a:t>
            </a:r>
            <a:r>
              <a:rPr lang="en-US" sz="2800" dirty="0">
                <a:solidFill>
                  <a:srgbClr val="1C1D1F"/>
                </a:solidFill>
                <a:latin typeface="Calibri" panose="020F0502020204030204" pitchFamily="34" charset="0"/>
                <a:cs typeface="Calibri" panose="020F0502020204030204" pitchFamily="34" charset="0"/>
              </a:rPr>
              <a:t> </a:t>
            </a:r>
            <a:r>
              <a:rPr lang="en-US" sz="2800" dirty="0" err="1">
                <a:solidFill>
                  <a:srgbClr val="1C1D1F"/>
                </a:solidFill>
                <a:latin typeface="Calibri" panose="020F0502020204030204" pitchFamily="34" charset="0"/>
                <a:cs typeface="Calibri" panose="020F0502020204030204" pitchFamily="34" charset="0"/>
              </a:rPr>
              <a:t>çamaşır</a:t>
            </a:r>
            <a:r>
              <a:rPr lang="en-US" sz="2800" dirty="0">
                <a:solidFill>
                  <a:srgbClr val="1C1D1F"/>
                </a:solidFill>
                <a:latin typeface="Calibri" panose="020F0502020204030204" pitchFamily="34" charset="0"/>
                <a:cs typeface="Calibri" panose="020F0502020204030204" pitchFamily="34" charset="0"/>
              </a:rPr>
              <a:t> </a:t>
            </a:r>
            <a:r>
              <a:rPr lang="en-US" sz="2800" dirty="0" err="1">
                <a:solidFill>
                  <a:srgbClr val="1C1D1F"/>
                </a:solidFill>
                <a:latin typeface="Calibri" panose="020F0502020204030204" pitchFamily="34" charset="0"/>
                <a:cs typeface="Calibri" panose="020F0502020204030204" pitchFamily="34" charset="0"/>
              </a:rPr>
              <a:t>deterjanı</a:t>
            </a:r>
            <a:r>
              <a:rPr lang="en-US" sz="2800" dirty="0">
                <a:solidFill>
                  <a:srgbClr val="1C1D1F"/>
                </a:solidFill>
                <a:latin typeface="Calibri" panose="020F0502020204030204" pitchFamily="34" charset="0"/>
                <a:cs typeface="Calibri" panose="020F0502020204030204" pitchFamily="34" charset="0"/>
              </a:rPr>
              <a:t> </a:t>
            </a:r>
            <a:r>
              <a:rPr lang="en-US" sz="2800" dirty="0" err="1">
                <a:solidFill>
                  <a:srgbClr val="1C1D1F"/>
                </a:solidFill>
                <a:latin typeface="Calibri" panose="020F0502020204030204" pitchFamily="34" charset="0"/>
                <a:cs typeface="Calibri" panose="020F0502020204030204" pitchFamily="34" charset="0"/>
              </a:rPr>
              <a:t>kullanın</a:t>
            </a:r>
            <a:endParaRPr lang="tr-TR" sz="2800" dirty="0">
              <a:solidFill>
                <a:srgbClr val="1C1D1F"/>
              </a:solidFill>
              <a:latin typeface="Calibri" panose="020F0502020204030204" pitchFamily="34" charset="0"/>
              <a:cs typeface="Calibri" panose="020F0502020204030204" pitchFamily="34" charset="0"/>
            </a:endParaRPr>
          </a:p>
          <a:p>
            <a:pPr>
              <a:lnSpc>
                <a:spcPct val="150000"/>
              </a:lnSpc>
              <a:buFont typeface="Wingdings" panose="05000000000000000000" pitchFamily="2" charset="2"/>
              <a:buChar char="q"/>
            </a:pPr>
            <a:r>
              <a:rPr lang="en-US" sz="2800" dirty="0" err="1">
                <a:solidFill>
                  <a:srgbClr val="1C1D1F"/>
                </a:solidFill>
                <a:latin typeface="Calibri" panose="020F0502020204030204" pitchFamily="34" charset="0"/>
                <a:cs typeface="Calibri" panose="020F0502020204030204" pitchFamily="34" charset="0"/>
              </a:rPr>
              <a:t>Çarşafları</a:t>
            </a:r>
            <a:r>
              <a:rPr lang="en-US" sz="2800" dirty="0">
                <a:solidFill>
                  <a:srgbClr val="1C1D1F"/>
                </a:solidFill>
                <a:latin typeface="Calibri" panose="020F0502020204030204" pitchFamily="34" charset="0"/>
                <a:cs typeface="Calibri" panose="020F0502020204030204" pitchFamily="34" charset="0"/>
              </a:rPr>
              <a:t> </a:t>
            </a:r>
            <a:r>
              <a:rPr lang="en-US" sz="2800" dirty="0" err="1">
                <a:solidFill>
                  <a:srgbClr val="1C1D1F"/>
                </a:solidFill>
                <a:latin typeface="Calibri" panose="020F0502020204030204" pitchFamily="34" charset="0"/>
                <a:cs typeface="Calibri" panose="020F0502020204030204" pitchFamily="34" charset="0"/>
              </a:rPr>
              <a:t>ticari</a:t>
            </a:r>
            <a:r>
              <a:rPr lang="en-US" sz="2800" dirty="0">
                <a:solidFill>
                  <a:srgbClr val="1C1D1F"/>
                </a:solidFill>
                <a:latin typeface="Calibri" panose="020F0502020204030204" pitchFamily="34" charset="0"/>
                <a:cs typeface="Calibri" panose="020F0502020204030204" pitchFamily="34" charset="0"/>
              </a:rPr>
              <a:t> </a:t>
            </a:r>
            <a:r>
              <a:rPr lang="en-US" sz="2800" dirty="0" err="1">
                <a:solidFill>
                  <a:srgbClr val="1C1D1F"/>
                </a:solidFill>
                <a:latin typeface="Calibri" panose="020F0502020204030204" pitchFamily="34" charset="0"/>
                <a:cs typeface="Calibri" panose="020F0502020204030204" pitchFamily="34" charset="0"/>
              </a:rPr>
              <a:t>bir</a:t>
            </a:r>
            <a:r>
              <a:rPr lang="en-US" sz="2800" dirty="0">
                <a:solidFill>
                  <a:srgbClr val="1C1D1F"/>
                </a:solidFill>
                <a:latin typeface="Calibri" panose="020F0502020204030204" pitchFamily="34" charset="0"/>
                <a:cs typeface="Calibri" panose="020F0502020204030204" pitchFamily="34" charset="0"/>
              </a:rPr>
              <a:t> </a:t>
            </a:r>
            <a:r>
              <a:rPr lang="en-US" sz="2800" dirty="0" err="1">
                <a:solidFill>
                  <a:srgbClr val="1C1D1F"/>
                </a:solidFill>
                <a:latin typeface="Calibri" panose="020F0502020204030204" pitchFamily="34" charset="0"/>
                <a:cs typeface="Calibri" panose="020F0502020204030204" pitchFamily="34" charset="0"/>
              </a:rPr>
              <a:t>kurutucuda</a:t>
            </a:r>
            <a:r>
              <a:rPr lang="en-US" sz="2800" dirty="0">
                <a:solidFill>
                  <a:srgbClr val="1C1D1F"/>
                </a:solidFill>
                <a:latin typeface="Calibri" panose="020F0502020204030204" pitchFamily="34" charset="0"/>
                <a:cs typeface="Calibri" panose="020F0502020204030204" pitchFamily="34" charset="0"/>
              </a:rPr>
              <a:t> </a:t>
            </a:r>
            <a:r>
              <a:rPr lang="en-US" sz="2800" dirty="0" err="1">
                <a:solidFill>
                  <a:srgbClr val="1C1D1F"/>
                </a:solidFill>
                <a:latin typeface="Calibri" panose="020F0502020204030204" pitchFamily="34" charset="0"/>
                <a:cs typeface="Calibri" panose="020F0502020204030204" pitchFamily="34" charset="0"/>
              </a:rPr>
              <a:t>tamamen</a:t>
            </a:r>
            <a:r>
              <a:rPr lang="en-US" sz="2800" dirty="0">
                <a:solidFill>
                  <a:srgbClr val="1C1D1F"/>
                </a:solidFill>
                <a:latin typeface="Calibri" panose="020F0502020204030204" pitchFamily="34" charset="0"/>
                <a:cs typeface="Calibri" panose="020F0502020204030204" pitchFamily="34" charset="0"/>
              </a:rPr>
              <a:t> </a:t>
            </a:r>
            <a:r>
              <a:rPr lang="en-US" sz="2800" dirty="0" err="1">
                <a:solidFill>
                  <a:srgbClr val="1C1D1F"/>
                </a:solidFill>
                <a:latin typeface="Calibri" panose="020F0502020204030204" pitchFamily="34" charset="0"/>
                <a:cs typeface="Calibri" panose="020F0502020204030204" pitchFamily="34" charset="0"/>
              </a:rPr>
              <a:t>kurutun</a:t>
            </a:r>
            <a:endParaRPr lang="tr-TR" sz="2800" dirty="0">
              <a:solidFill>
                <a:srgbClr val="1C1D1F"/>
              </a:solidFill>
              <a:latin typeface="Calibri" panose="020F0502020204030204" pitchFamily="34" charset="0"/>
              <a:cs typeface="Calibri" panose="020F0502020204030204" pitchFamily="34" charset="0"/>
            </a:endParaRPr>
          </a:p>
          <a:p>
            <a:pPr>
              <a:lnSpc>
                <a:spcPct val="150000"/>
              </a:lnSpc>
              <a:buFont typeface="Wingdings" panose="05000000000000000000" pitchFamily="2" charset="2"/>
              <a:buChar char="q"/>
            </a:pPr>
            <a:r>
              <a:rPr lang="tr-TR" sz="2800" b="0" i="0" u="none" strike="noStrike" dirty="0">
                <a:solidFill>
                  <a:srgbClr val="1C1D1F"/>
                </a:solidFill>
                <a:effectLst/>
                <a:latin typeface="Calibri" panose="020F0502020204030204" pitchFamily="34" charset="0"/>
                <a:cs typeface="Calibri" panose="020F0502020204030204" pitchFamily="34" charset="0"/>
              </a:rPr>
              <a:t>Uygun kimyasalların kullanılması durumunda sıcaklık derecesi tekstil türüne göre değiştirilebilir</a:t>
            </a:r>
            <a:endParaRPr lang="en-US" sz="2800" b="0" i="0" u="none" strike="noStrike" dirty="0">
              <a:solidFill>
                <a:srgbClr val="1C1D1F"/>
              </a:solidFill>
              <a:effectLst/>
              <a:latin typeface="Calibri" panose="020F0502020204030204" pitchFamily="34" charset="0"/>
              <a:cs typeface="Calibri" panose="020F0502020204030204" pitchFamily="34" charset="0"/>
            </a:endParaRPr>
          </a:p>
          <a:p>
            <a:pPr marL="0" indent="0">
              <a:buNone/>
            </a:pPr>
            <a:endParaRPr lang="en-TR" dirty="0"/>
          </a:p>
        </p:txBody>
      </p:sp>
      <p:pic>
        <p:nvPicPr>
          <p:cNvPr id="4" name="Picture 2" descr="CDC Yetişkin Tedavi Rehberi 2019 - Kıbrıs Türk Tabipleri Birliği">
            <a:extLst>
              <a:ext uri="{FF2B5EF4-FFF2-40B4-BE49-F238E27FC236}">
                <a16:creationId xmlns:a16="http://schemas.microsoft.com/office/drawing/2014/main" id="{5A48BD71-A086-B14C-8F3A-1C5147ED5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3275" y="1845734"/>
            <a:ext cx="1943939" cy="105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31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33856" y="551705"/>
            <a:ext cx="6569206" cy="810838"/>
          </a:xfrm>
        </p:spPr>
        <p:txBody>
          <a:bodyPr>
            <a:normAutofit/>
          </a:bodyPr>
          <a:lstStyle/>
          <a:p>
            <a:pPr algn="ctr"/>
            <a:r>
              <a:rPr lang="tr-TR" sz="4400" b="1" dirty="0">
                <a:solidFill>
                  <a:schemeClr val="accent1"/>
                </a:solidFill>
                <a:latin typeface="+mn-lt"/>
              </a:rPr>
              <a:t>Yıkama- </a:t>
            </a:r>
            <a:r>
              <a:rPr lang="tr-TR" sz="4400" b="1" dirty="0" err="1">
                <a:solidFill>
                  <a:schemeClr val="accent1"/>
                </a:solidFill>
                <a:latin typeface="+mn-lt"/>
              </a:rPr>
              <a:t>Antimikrobiyal</a:t>
            </a:r>
            <a:r>
              <a:rPr lang="tr-TR" sz="4400" b="1" dirty="0">
                <a:solidFill>
                  <a:schemeClr val="accent1"/>
                </a:solidFill>
                <a:latin typeface="+mn-lt"/>
              </a:rPr>
              <a:t> Etki </a:t>
            </a:r>
          </a:p>
        </p:txBody>
      </p:sp>
      <p:sp>
        <p:nvSpPr>
          <p:cNvPr id="3" name="İçerik Yer Tutucusu 2"/>
          <p:cNvSpPr>
            <a:spLocks noGrp="1"/>
          </p:cNvSpPr>
          <p:nvPr>
            <p:ph idx="1"/>
          </p:nvPr>
        </p:nvSpPr>
        <p:spPr>
          <a:xfrm>
            <a:off x="1025919" y="1758463"/>
            <a:ext cx="9032481" cy="4402852"/>
          </a:xfrm>
        </p:spPr>
        <p:txBody>
          <a:bodyPr>
            <a:noAutofit/>
          </a:bodyPr>
          <a:lstStyle/>
          <a:p>
            <a:pPr lvl="0">
              <a:lnSpc>
                <a:spcPct val="150000"/>
              </a:lnSpc>
              <a:buFont typeface="Wingdings" panose="05000000000000000000" pitchFamily="2" charset="2"/>
              <a:buChar char="q"/>
            </a:pPr>
            <a:r>
              <a:rPr lang="tr-TR" sz="2600" dirty="0">
                <a:solidFill>
                  <a:srgbClr val="000000"/>
                </a:solidFill>
              </a:rPr>
              <a:t>Suda seyreltme-çalkalama; önemli miktarda mikroorganizmayı yok ediyor</a:t>
            </a:r>
          </a:p>
          <a:p>
            <a:pPr lvl="0">
              <a:lnSpc>
                <a:spcPct val="150000"/>
              </a:lnSpc>
              <a:buFont typeface="Wingdings" panose="05000000000000000000" pitchFamily="2" charset="2"/>
              <a:buChar char="q"/>
            </a:pPr>
            <a:r>
              <a:rPr lang="tr-TR" sz="2600" dirty="0">
                <a:solidFill>
                  <a:srgbClr val="000000"/>
                </a:solidFill>
              </a:rPr>
              <a:t>Sıcak su  ≥25  </a:t>
            </a:r>
            <a:r>
              <a:rPr lang="tr-TR" sz="2600" dirty="0" err="1">
                <a:solidFill>
                  <a:srgbClr val="000000"/>
                </a:solidFill>
              </a:rPr>
              <a:t>dak</a:t>
            </a:r>
            <a:r>
              <a:rPr lang="tr-TR" sz="2600" dirty="0">
                <a:solidFill>
                  <a:srgbClr val="000000"/>
                </a:solidFill>
              </a:rPr>
              <a:t> 71</a:t>
            </a:r>
            <a:r>
              <a:rPr lang="en-US" sz="2600" dirty="0">
                <a:solidFill>
                  <a:srgbClr val="000000"/>
                </a:solidFill>
                <a:cs typeface="Calibri" panose="020F0502020204030204" pitchFamily="34" charset="0"/>
              </a:rPr>
              <a:t>°C</a:t>
            </a:r>
            <a:r>
              <a:rPr lang="tr-TR" sz="2600" dirty="0">
                <a:solidFill>
                  <a:srgbClr val="000000"/>
                </a:solidFill>
              </a:rPr>
              <a:t> ; etkin ancak  maliyeti yüksek  </a:t>
            </a:r>
          </a:p>
          <a:p>
            <a:pPr>
              <a:lnSpc>
                <a:spcPct val="150000"/>
              </a:lnSpc>
              <a:buFont typeface="Wingdings" panose="05000000000000000000" pitchFamily="2" charset="2"/>
              <a:buChar char="q"/>
            </a:pPr>
            <a:r>
              <a:rPr lang="tr-TR" sz="2600" dirty="0">
                <a:solidFill>
                  <a:srgbClr val="000000"/>
                </a:solidFill>
              </a:rPr>
              <a:t>Çamaşır suyu (50-150 ppm) ile 57-62</a:t>
            </a:r>
            <a:r>
              <a:rPr lang="en-US" sz="2600" dirty="0">
                <a:solidFill>
                  <a:srgbClr val="000000"/>
                </a:solidFill>
                <a:cs typeface="Calibri" panose="020F0502020204030204" pitchFamily="34" charset="0"/>
              </a:rPr>
              <a:t>°C</a:t>
            </a:r>
            <a:r>
              <a:rPr lang="tr-TR" sz="2600" dirty="0">
                <a:solidFill>
                  <a:srgbClr val="000000"/>
                </a:solidFill>
                <a:cs typeface="Calibri" panose="020F0502020204030204" pitchFamily="34" charset="0"/>
              </a:rPr>
              <a:t> </a:t>
            </a:r>
          </a:p>
          <a:p>
            <a:pPr>
              <a:lnSpc>
                <a:spcPct val="150000"/>
              </a:lnSpc>
              <a:buFont typeface="Wingdings" panose="05000000000000000000" pitchFamily="2" charset="2"/>
              <a:buChar char="q"/>
            </a:pPr>
            <a:r>
              <a:rPr lang="tr-TR" sz="2600" dirty="0">
                <a:solidFill>
                  <a:srgbClr val="000000"/>
                </a:solidFill>
              </a:rPr>
              <a:t>Asit eklenmesi; </a:t>
            </a:r>
            <a:r>
              <a:rPr lang="tr-TR" sz="2600" dirty="0" err="1">
                <a:solidFill>
                  <a:srgbClr val="000000"/>
                </a:solidFill>
              </a:rPr>
              <a:t>Ph</a:t>
            </a:r>
            <a:r>
              <a:rPr lang="tr-TR" sz="2600" dirty="0">
                <a:solidFill>
                  <a:srgbClr val="000000"/>
                </a:solidFill>
              </a:rPr>
              <a:t> 12 den 5 ‘e düşürüyor, alkali etkisini düşürüyor</a:t>
            </a:r>
          </a:p>
          <a:p>
            <a:pPr>
              <a:lnSpc>
                <a:spcPct val="150000"/>
              </a:lnSpc>
              <a:buFont typeface="Wingdings" panose="05000000000000000000" pitchFamily="2" charset="2"/>
              <a:buChar char="q"/>
            </a:pPr>
            <a:r>
              <a:rPr lang="tr-TR" sz="2600" dirty="0">
                <a:solidFill>
                  <a:srgbClr val="000000"/>
                </a:solidFill>
              </a:rPr>
              <a:t>Kurutma ütüleme</a:t>
            </a:r>
          </a:p>
        </p:txBody>
      </p:sp>
      <p:pic>
        <p:nvPicPr>
          <p:cNvPr id="4" name="Resim 3"/>
          <p:cNvPicPr>
            <a:picLocks noChangeAspect="1"/>
          </p:cNvPicPr>
          <p:nvPr/>
        </p:nvPicPr>
        <p:blipFill>
          <a:blip r:embed="rId2"/>
          <a:stretch>
            <a:fillRect/>
          </a:stretch>
        </p:blipFill>
        <p:spPr>
          <a:xfrm>
            <a:off x="7997432" y="429775"/>
            <a:ext cx="1944793" cy="1054699"/>
          </a:xfrm>
          <a:prstGeom prst="rect">
            <a:avLst/>
          </a:prstGeom>
        </p:spPr>
      </p:pic>
      <p:pic>
        <p:nvPicPr>
          <p:cNvPr id="7" name="Resim 6">
            <a:extLst>
              <a:ext uri="{FF2B5EF4-FFF2-40B4-BE49-F238E27FC236}">
                <a16:creationId xmlns:a16="http://schemas.microsoft.com/office/drawing/2014/main" id="{4BD99DE9-EDF3-07AB-344B-76788B85BBB2}"/>
              </a:ext>
            </a:extLst>
          </p:cNvPr>
          <p:cNvPicPr>
            <a:picLocks noChangeAspect="1"/>
          </p:cNvPicPr>
          <p:nvPr/>
        </p:nvPicPr>
        <p:blipFill>
          <a:blip r:embed="rId3"/>
          <a:stretch>
            <a:fillRect/>
          </a:stretch>
        </p:blipFill>
        <p:spPr>
          <a:xfrm>
            <a:off x="8436429" y="2533971"/>
            <a:ext cx="3568553" cy="23790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3390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6CAA9F-0103-B0D2-5AA0-44F7D455C497}"/>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54DBAC44-B66A-EFE3-9F78-D07DABA2558F}"/>
              </a:ext>
            </a:extLst>
          </p:cNvPr>
          <p:cNvSpPr>
            <a:spLocks noGrp="1"/>
          </p:cNvSpPr>
          <p:nvPr>
            <p:ph idx="1"/>
          </p:nvPr>
        </p:nvSpPr>
        <p:spPr/>
        <p:txBody>
          <a:bodyPr/>
          <a:lstStyle/>
          <a:p>
            <a:endParaRPr lang="tr-TR"/>
          </a:p>
        </p:txBody>
      </p:sp>
      <p:pic>
        <p:nvPicPr>
          <p:cNvPr id="4" name="Picture 2">
            <a:extLst>
              <a:ext uri="{FF2B5EF4-FFF2-40B4-BE49-F238E27FC236}">
                <a16:creationId xmlns:a16="http://schemas.microsoft.com/office/drawing/2014/main" id="{E33442E3-C007-8CB4-B833-00979DB41698}"/>
              </a:ext>
            </a:extLst>
          </p:cNvPr>
          <p:cNvPicPr>
            <a:picLocks noChangeAspect="1"/>
          </p:cNvPicPr>
          <p:nvPr/>
        </p:nvPicPr>
        <p:blipFill>
          <a:blip r:embed="rId2"/>
          <a:stretch>
            <a:fillRect/>
          </a:stretch>
        </p:blipFill>
        <p:spPr>
          <a:xfrm>
            <a:off x="285226" y="286603"/>
            <a:ext cx="9828518" cy="5654180"/>
          </a:xfrm>
          <a:prstGeom prst="rect">
            <a:avLst/>
          </a:prstGeom>
        </p:spPr>
      </p:pic>
    </p:spTree>
    <p:extLst>
      <p:ext uri="{BB962C8B-B14F-4D97-AF65-F5344CB8AC3E}">
        <p14:creationId xmlns:p14="http://schemas.microsoft.com/office/powerpoint/2010/main" val="1535986633"/>
      </p:ext>
    </p:extLst>
  </p:cSld>
  <p:clrMapOvr>
    <a:masterClrMapping/>
  </p:clrMapOvr>
  <p:transition>
    <p:circl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5C6B206-B4C1-4A0A-E97F-F095964EB5EB}"/>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C54026D8-56C2-046F-8738-2AE8DAA1EB2A}"/>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0D910EC7-BDFD-9B11-D3A3-3539BAFBCB6F}"/>
              </a:ext>
            </a:extLst>
          </p:cNvPr>
          <p:cNvPicPr>
            <a:picLocks noChangeAspect="1"/>
          </p:cNvPicPr>
          <p:nvPr/>
        </p:nvPicPr>
        <p:blipFill>
          <a:blip r:embed="rId2"/>
          <a:stretch>
            <a:fillRect/>
          </a:stretch>
        </p:blipFill>
        <p:spPr>
          <a:xfrm>
            <a:off x="0" y="54864"/>
            <a:ext cx="12192000" cy="6700252"/>
          </a:xfrm>
          <a:prstGeom prst="rect">
            <a:avLst/>
          </a:prstGeom>
        </p:spPr>
      </p:pic>
    </p:spTree>
    <p:extLst>
      <p:ext uri="{BB962C8B-B14F-4D97-AF65-F5344CB8AC3E}">
        <p14:creationId xmlns:p14="http://schemas.microsoft.com/office/powerpoint/2010/main" val="1906033366"/>
      </p:ext>
    </p:extLst>
  </p:cSld>
  <p:clrMapOvr>
    <a:masterClrMapping/>
  </p:clrMapOvr>
  <p:transition>
    <p:circl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E6920-E2FB-4548-B3C7-27963DD8D4B2}"/>
              </a:ext>
            </a:extLst>
          </p:cNvPr>
          <p:cNvSpPr>
            <a:spLocks noGrp="1"/>
          </p:cNvSpPr>
          <p:nvPr>
            <p:ph type="title"/>
          </p:nvPr>
        </p:nvSpPr>
        <p:spPr>
          <a:xfrm>
            <a:off x="1052386" y="424107"/>
            <a:ext cx="5550056" cy="792913"/>
          </a:xfrm>
        </p:spPr>
        <p:txBody>
          <a:bodyPr/>
          <a:lstStyle/>
          <a:p>
            <a:pPr algn="ctr"/>
            <a:r>
              <a:rPr lang="en-TR" dirty="0">
                <a:solidFill>
                  <a:srgbClr val="C00000"/>
                </a:solidFill>
                <a:latin typeface="+mn-lt"/>
              </a:rPr>
              <a:t> </a:t>
            </a:r>
            <a:r>
              <a:rPr lang="en-TR" sz="4400" b="1" dirty="0">
                <a:solidFill>
                  <a:schemeClr val="accent1"/>
                </a:solidFill>
                <a:latin typeface="+mn-lt"/>
              </a:rPr>
              <a:t>Çamaşırların </a:t>
            </a:r>
            <a:r>
              <a:rPr lang="tr-TR" sz="4400" b="1" dirty="0">
                <a:solidFill>
                  <a:schemeClr val="accent1"/>
                </a:solidFill>
                <a:latin typeface="+mn-lt"/>
              </a:rPr>
              <a:t>Y</a:t>
            </a:r>
            <a:r>
              <a:rPr lang="en-TR" sz="4400" b="1" dirty="0">
                <a:solidFill>
                  <a:schemeClr val="accent1"/>
                </a:solidFill>
                <a:latin typeface="+mn-lt"/>
              </a:rPr>
              <a:t>ıkanması</a:t>
            </a:r>
          </a:p>
        </p:txBody>
      </p:sp>
      <p:sp>
        <p:nvSpPr>
          <p:cNvPr id="3" name="Content Placeholder 2">
            <a:extLst>
              <a:ext uri="{FF2B5EF4-FFF2-40B4-BE49-F238E27FC236}">
                <a16:creationId xmlns:a16="http://schemas.microsoft.com/office/drawing/2014/main" id="{26E2FE49-2C9A-6948-A255-AEE97EE147E6}"/>
              </a:ext>
            </a:extLst>
          </p:cNvPr>
          <p:cNvSpPr>
            <a:spLocks noGrp="1"/>
          </p:cNvSpPr>
          <p:nvPr>
            <p:ph idx="1"/>
          </p:nvPr>
        </p:nvSpPr>
        <p:spPr>
          <a:xfrm>
            <a:off x="1152144" y="1811176"/>
            <a:ext cx="5450298" cy="4351338"/>
          </a:xfrm>
        </p:spPr>
        <p:txBody>
          <a:bodyPr/>
          <a:lstStyle/>
          <a:p>
            <a:pPr>
              <a:lnSpc>
                <a:spcPct val="150000"/>
              </a:lnSpc>
              <a:buFont typeface="Wingdings" panose="05000000000000000000" pitchFamily="2" charset="2"/>
              <a:buChar char="q"/>
            </a:pPr>
            <a:r>
              <a:rPr lang="en-TR" sz="2400" dirty="0">
                <a:solidFill>
                  <a:srgbClr val="000000"/>
                </a:solidFill>
              </a:rPr>
              <a:t>Makina içerisine çamaşırlar sağlı sollu boşluk kalacak şekilde atılmalı</a:t>
            </a:r>
          </a:p>
          <a:p>
            <a:pPr>
              <a:lnSpc>
                <a:spcPct val="150000"/>
              </a:lnSpc>
              <a:buFont typeface="Wingdings" panose="05000000000000000000" pitchFamily="2" charset="2"/>
              <a:buChar char="q"/>
            </a:pPr>
            <a:r>
              <a:rPr lang="en-US" sz="2400" dirty="0">
                <a:solidFill>
                  <a:srgbClr val="000000"/>
                </a:solidFill>
              </a:rPr>
              <a:t>M</a:t>
            </a:r>
            <a:r>
              <a:rPr lang="en-TR" sz="2400" dirty="0">
                <a:solidFill>
                  <a:srgbClr val="000000"/>
                </a:solidFill>
              </a:rPr>
              <a:t>akina kullanım talimatına uyulmalı</a:t>
            </a:r>
          </a:p>
          <a:p>
            <a:pPr>
              <a:lnSpc>
                <a:spcPct val="150000"/>
              </a:lnSpc>
              <a:buFont typeface="Wingdings" panose="05000000000000000000" pitchFamily="2" charset="2"/>
              <a:buChar char="q"/>
            </a:pPr>
            <a:r>
              <a:rPr lang="en-US" sz="2400" dirty="0">
                <a:solidFill>
                  <a:srgbClr val="000000"/>
                </a:solidFill>
              </a:rPr>
              <a:t>K</a:t>
            </a:r>
            <a:r>
              <a:rPr lang="en-TR" sz="2400" dirty="0">
                <a:solidFill>
                  <a:srgbClr val="000000"/>
                </a:solidFill>
              </a:rPr>
              <a:t>aba kirlenme kan ve vücut sıvıları ile kontamin</a:t>
            </a:r>
            <a:r>
              <a:rPr lang="tr-TR" sz="2400" dirty="0">
                <a:solidFill>
                  <a:srgbClr val="000000"/>
                </a:solidFill>
              </a:rPr>
              <a:t>e</a:t>
            </a:r>
            <a:r>
              <a:rPr lang="en-TR" sz="2400" dirty="0">
                <a:solidFill>
                  <a:srgbClr val="000000"/>
                </a:solidFill>
              </a:rPr>
              <a:t> olan çamaşırlar ön yıkama yapılmalı</a:t>
            </a:r>
          </a:p>
          <a:p>
            <a:endParaRPr lang="en-TR" dirty="0"/>
          </a:p>
          <a:p>
            <a:endParaRPr lang="en-TR" dirty="0"/>
          </a:p>
          <a:p>
            <a:endParaRPr lang="en-TR" dirty="0"/>
          </a:p>
        </p:txBody>
      </p:sp>
      <p:pic>
        <p:nvPicPr>
          <p:cNvPr id="6" name="Resim 5">
            <a:extLst>
              <a:ext uri="{FF2B5EF4-FFF2-40B4-BE49-F238E27FC236}">
                <a16:creationId xmlns:a16="http://schemas.microsoft.com/office/drawing/2014/main" id="{390190AA-9852-B8EB-D54B-3B4AD57D4416}"/>
              </a:ext>
            </a:extLst>
          </p:cNvPr>
          <p:cNvPicPr>
            <a:picLocks noChangeAspect="1"/>
          </p:cNvPicPr>
          <p:nvPr/>
        </p:nvPicPr>
        <p:blipFill>
          <a:blip r:embed="rId2"/>
          <a:stretch>
            <a:fillRect/>
          </a:stretch>
        </p:blipFill>
        <p:spPr>
          <a:xfrm>
            <a:off x="6226193" y="2157984"/>
            <a:ext cx="5774436" cy="38496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315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821C0-A3D4-8545-9824-65BD3D44537E}"/>
              </a:ext>
            </a:extLst>
          </p:cNvPr>
          <p:cNvSpPr>
            <a:spLocks noGrp="1"/>
          </p:cNvSpPr>
          <p:nvPr>
            <p:ph type="title"/>
          </p:nvPr>
        </p:nvSpPr>
        <p:spPr>
          <a:xfrm>
            <a:off x="1289363" y="598998"/>
            <a:ext cx="6241741" cy="1010781"/>
          </a:xfrm>
        </p:spPr>
        <p:txBody>
          <a:bodyPr>
            <a:noAutofit/>
          </a:bodyPr>
          <a:lstStyle/>
          <a:p>
            <a:r>
              <a:rPr lang="en-US" sz="4400" b="1" dirty="0" err="1">
                <a:solidFill>
                  <a:schemeClr val="accent1"/>
                </a:solidFill>
                <a:latin typeface="Calibri" panose="020F0502020204030204" pitchFamily="34" charset="0"/>
                <a:cs typeface="Calibri" panose="020F0502020204030204" pitchFamily="34" charset="0"/>
              </a:rPr>
              <a:t>Yıkama</a:t>
            </a:r>
            <a:r>
              <a:rPr lang="en-US" sz="4400" b="1" dirty="0">
                <a:solidFill>
                  <a:schemeClr val="accent1"/>
                </a:solidFill>
                <a:latin typeface="Calibri" panose="020F0502020204030204" pitchFamily="34" charset="0"/>
                <a:cs typeface="Calibri" panose="020F0502020204030204" pitchFamily="34" charset="0"/>
              </a:rPr>
              <a:t> </a:t>
            </a:r>
            <a:r>
              <a:rPr lang="en-US" sz="4400" b="1" dirty="0" err="1">
                <a:solidFill>
                  <a:schemeClr val="accent1"/>
                </a:solidFill>
                <a:latin typeface="Calibri" panose="020F0502020204030204" pitchFamily="34" charset="0"/>
                <a:cs typeface="Calibri" panose="020F0502020204030204" pitchFamily="34" charset="0"/>
              </a:rPr>
              <a:t>İşleminin</a:t>
            </a:r>
            <a:r>
              <a:rPr lang="en-US" sz="4400" b="1" dirty="0">
                <a:solidFill>
                  <a:schemeClr val="accent1"/>
                </a:solidFill>
                <a:latin typeface="Calibri" panose="020F0502020204030204" pitchFamily="34" charset="0"/>
                <a:cs typeface="Calibri" panose="020F0502020204030204" pitchFamily="34" charset="0"/>
              </a:rPr>
              <a:t> </a:t>
            </a:r>
            <a:r>
              <a:rPr lang="en-US" sz="4400" b="1" dirty="0" err="1">
                <a:solidFill>
                  <a:schemeClr val="accent1"/>
                </a:solidFill>
                <a:latin typeface="Calibri" panose="020F0502020204030204" pitchFamily="34" charset="0"/>
                <a:cs typeface="Calibri" panose="020F0502020204030204" pitchFamily="34" charset="0"/>
              </a:rPr>
              <a:t>Etkinliği</a:t>
            </a:r>
            <a:endParaRPr lang="en-TR" sz="44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C5D9331-5289-2F43-9A1A-490A6EB710DD}"/>
              </a:ext>
            </a:extLst>
          </p:cNvPr>
          <p:cNvSpPr>
            <a:spLocks noGrp="1"/>
          </p:cNvSpPr>
          <p:nvPr>
            <p:ph idx="1"/>
          </p:nvPr>
        </p:nvSpPr>
        <p:spPr>
          <a:xfrm>
            <a:off x="1630455" y="2038525"/>
            <a:ext cx="10530839" cy="4301224"/>
          </a:xfrm>
        </p:spPr>
        <p:txBody>
          <a:bodyPr>
            <a:normAutofit/>
          </a:bodyPr>
          <a:lstStyle/>
          <a:p>
            <a:pPr>
              <a:lnSpc>
                <a:spcPct val="150000"/>
              </a:lnSpc>
              <a:buFont typeface="Wingdings" panose="05000000000000000000" pitchFamily="2" charset="2"/>
              <a:buChar char="q"/>
            </a:pPr>
            <a:r>
              <a:rPr lang="tr-TR" sz="2400" dirty="0">
                <a:solidFill>
                  <a:srgbClr val="000000"/>
                </a:solidFill>
              </a:rPr>
              <a:t>Zaman ve sıcaklık</a:t>
            </a:r>
          </a:p>
          <a:p>
            <a:pPr>
              <a:lnSpc>
                <a:spcPct val="150000"/>
              </a:lnSpc>
              <a:buFont typeface="Wingdings" panose="05000000000000000000" pitchFamily="2" charset="2"/>
              <a:buChar char="q"/>
            </a:pPr>
            <a:r>
              <a:rPr lang="tr-TR" sz="2400" dirty="0">
                <a:solidFill>
                  <a:srgbClr val="000000"/>
                </a:solidFill>
              </a:rPr>
              <a:t>Mekanik etki</a:t>
            </a:r>
          </a:p>
          <a:p>
            <a:pPr>
              <a:lnSpc>
                <a:spcPct val="150000"/>
              </a:lnSpc>
              <a:buFont typeface="Wingdings" panose="05000000000000000000" pitchFamily="2" charset="2"/>
              <a:buChar char="q"/>
            </a:pPr>
            <a:r>
              <a:rPr lang="tr-TR" sz="2400" dirty="0">
                <a:solidFill>
                  <a:srgbClr val="000000"/>
                </a:solidFill>
              </a:rPr>
              <a:t>Su kalitesi (</a:t>
            </a:r>
            <a:r>
              <a:rPr lang="tr-TR" sz="2400" dirty="0" err="1">
                <a:solidFill>
                  <a:srgbClr val="000000"/>
                </a:solidFill>
              </a:rPr>
              <a:t>pH</a:t>
            </a:r>
            <a:r>
              <a:rPr lang="tr-TR" sz="2400" dirty="0">
                <a:solidFill>
                  <a:srgbClr val="000000"/>
                </a:solidFill>
              </a:rPr>
              <a:t>, sertlik)</a:t>
            </a:r>
          </a:p>
          <a:p>
            <a:pPr>
              <a:lnSpc>
                <a:spcPct val="150000"/>
              </a:lnSpc>
              <a:buFont typeface="Wingdings" panose="05000000000000000000" pitchFamily="2" charset="2"/>
              <a:buChar char="q"/>
            </a:pPr>
            <a:r>
              <a:rPr lang="tr-TR" sz="2400" dirty="0">
                <a:solidFill>
                  <a:srgbClr val="000000"/>
                </a:solidFill>
              </a:rPr>
              <a:t>Yükün hacmi</a:t>
            </a:r>
          </a:p>
          <a:p>
            <a:pPr>
              <a:lnSpc>
                <a:spcPct val="150000"/>
              </a:lnSpc>
              <a:buFont typeface="Wingdings" panose="05000000000000000000" pitchFamily="2" charset="2"/>
              <a:buChar char="q"/>
            </a:pPr>
            <a:r>
              <a:rPr lang="tr-TR" sz="2400" dirty="0">
                <a:solidFill>
                  <a:srgbClr val="000000"/>
                </a:solidFill>
              </a:rPr>
              <a:t>Kirlenme derecesi</a:t>
            </a:r>
          </a:p>
          <a:p>
            <a:pPr>
              <a:lnSpc>
                <a:spcPct val="150000"/>
              </a:lnSpc>
              <a:buFont typeface="Wingdings" panose="05000000000000000000" pitchFamily="2" charset="2"/>
              <a:buChar char="q"/>
            </a:pPr>
            <a:r>
              <a:rPr lang="tr-TR" sz="2400" dirty="0">
                <a:solidFill>
                  <a:srgbClr val="000000"/>
                </a:solidFill>
              </a:rPr>
              <a:t>Ticari yıkayıcı ve kurutucuların modeli/bulunabilirliği</a:t>
            </a:r>
            <a:endParaRPr lang="en-TR" sz="2400" dirty="0">
              <a:solidFill>
                <a:srgbClr val="000000"/>
              </a:solidFill>
            </a:endParaRPr>
          </a:p>
        </p:txBody>
      </p:sp>
      <p:pic>
        <p:nvPicPr>
          <p:cNvPr id="4" name="Picture 2" descr="CDC Yetişkin Tedavi Rehberi 2019 - Kıbrıs Türk Tabipleri Birliği">
            <a:extLst>
              <a:ext uri="{FF2B5EF4-FFF2-40B4-BE49-F238E27FC236}">
                <a16:creationId xmlns:a16="http://schemas.microsoft.com/office/drawing/2014/main" id="{584F81E8-6E96-294C-9438-9395361CB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6694" y="2165218"/>
            <a:ext cx="1943939" cy="1059447"/>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4605251" y="5735782"/>
            <a:ext cx="7167152" cy="523220"/>
          </a:xfrm>
          <a:prstGeom prst="rect">
            <a:avLst/>
          </a:prstGeom>
        </p:spPr>
        <p:txBody>
          <a:bodyPr wrap="square">
            <a:spAutoFit/>
          </a:bodyPr>
          <a:lstStyle/>
          <a:p>
            <a:pPr lvl="0"/>
            <a:endParaRPr lang="tr-TR" sz="1400" dirty="0">
              <a:solidFill>
                <a:prstClr val="black"/>
              </a:solidFill>
            </a:endParaRPr>
          </a:p>
          <a:p>
            <a:pPr lvl="0"/>
            <a:endParaRPr lang="tr-TR" sz="1400" dirty="0">
              <a:solidFill>
                <a:prstClr val="black"/>
              </a:solidFill>
            </a:endParaRPr>
          </a:p>
        </p:txBody>
      </p:sp>
    </p:spTree>
    <p:extLst>
      <p:ext uri="{BB962C8B-B14F-4D97-AF65-F5344CB8AC3E}">
        <p14:creationId xmlns:p14="http://schemas.microsoft.com/office/powerpoint/2010/main" val="2652572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24C5-18B6-7F4A-A556-083E91C16C4B}"/>
              </a:ext>
            </a:extLst>
          </p:cNvPr>
          <p:cNvSpPr>
            <a:spLocks noGrp="1"/>
          </p:cNvSpPr>
          <p:nvPr>
            <p:ph type="title"/>
          </p:nvPr>
        </p:nvSpPr>
        <p:spPr>
          <a:xfrm>
            <a:off x="-644236" y="818607"/>
            <a:ext cx="11998036" cy="1337954"/>
          </a:xfrm>
        </p:spPr>
        <p:txBody>
          <a:bodyPr>
            <a:normAutofit/>
          </a:bodyPr>
          <a:lstStyle/>
          <a:p>
            <a:pPr algn="ctr"/>
            <a:r>
              <a:rPr lang="tr-TR" sz="4400" b="1" dirty="0">
                <a:solidFill>
                  <a:schemeClr val="bg2">
                    <a:lumMod val="50000"/>
                  </a:schemeClr>
                </a:solidFill>
                <a:latin typeface="Calibri" panose="020F0502020204030204"/>
                <a:ea typeface="+mn-ea"/>
                <a:cs typeface="+mn-cs"/>
              </a:rPr>
              <a:t>Çamaşırhane Hizmetleri Neden Önemli?</a:t>
            </a:r>
            <a:br>
              <a:rPr lang="tr-TR" sz="4400" b="1" dirty="0">
                <a:solidFill>
                  <a:schemeClr val="bg2">
                    <a:lumMod val="50000"/>
                  </a:schemeClr>
                </a:solidFill>
                <a:latin typeface="Calibri" panose="020F0502020204030204"/>
                <a:ea typeface="+mn-ea"/>
                <a:cs typeface="+mn-cs"/>
              </a:rPr>
            </a:br>
            <a:endParaRPr lang="en-TR" sz="4400" dirty="0">
              <a:solidFill>
                <a:schemeClr val="bg2">
                  <a:lumMod val="50000"/>
                </a:schemeClr>
              </a:solidFill>
            </a:endParaRPr>
          </a:p>
        </p:txBody>
      </p:sp>
      <p:sp>
        <p:nvSpPr>
          <p:cNvPr id="3" name="Content Placeholder 2">
            <a:extLst>
              <a:ext uri="{FF2B5EF4-FFF2-40B4-BE49-F238E27FC236}">
                <a16:creationId xmlns:a16="http://schemas.microsoft.com/office/drawing/2014/main" id="{891A3414-3E29-F447-B137-4025E5FC2DDF}"/>
              </a:ext>
            </a:extLst>
          </p:cNvPr>
          <p:cNvSpPr>
            <a:spLocks noGrp="1"/>
          </p:cNvSpPr>
          <p:nvPr>
            <p:ph idx="1"/>
          </p:nvPr>
        </p:nvSpPr>
        <p:spPr>
          <a:xfrm>
            <a:off x="838200" y="2067881"/>
            <a:ext cx="10515600" cy="4109081"/>
          </a:xfrm>
        </p:spPr>
        <p:txBody>
          <a:bodyPr>
            <a:normAutofit/>
          </a:bodyPr>
          <a:lstStyle/>
          <a:p>
            <a:pPr>
              <a:lnSpc>
                <a:spcPct val="100000"/>
              </a:lnSpc>
            </a:pPr>
            <a:r>
              <a:rPr lang="tr-TR" sz="2400" dirty="0">
                <a:solidFill>
                  <a:srgbClr val="000000"/>
                </a:solidFill>
              </a:rPr>
              <a:t>Kontamine tekstiller vücut sıvılarından daha fazla mikroorganizma içerebilir</a:t>
            </a:r>
          </a:p>
          <a:p>
            <a:pPr>
              <a:lnSpc>
                <a:spcPct val="100000"/>
              </a:lnSpc>
            </a:pPr>
            <a:r>
              <a:rPr lang="tr-TR" sz="2400" dirty="0">
                <a:solidFill>
                  <a:srgbClr val="000000"/>
                </a:solidFill>
              </a:rPr>
              <a:t>Kan, idrar, dışkı vb. vücut sıvılarıyla kirlenmiş tekstillerde </a:t>
            </a:r>
            <a:r>
              <a:rPr lang="pl-PL" sz="2400" kern="0" dirty="0">
                <a:solidFill>
                  <a:srgbClr val="000000"/>
                </a:solidFill>
                <a:cs typeface="Calibri"/>
              </a:rPr>
              <a:t>10</a:t>
            </a:r>
            <a:r>
              <a:rPr lang="pl-PL" sz="2400" kern="0" baseline="25462" dirty="0">
                <a:solidFill>
                  <a:srgbClr val="000000"/>
                </a:solidFill>
                <a:cs typeface="Calibri"/>
              </a:rPr>
              <a:t>6</a:t>
            </a:r>
            <a:r>
              <a:rPr lang="pl-PL" sz="2400" kern="0" spc="120" baseline="25462" dirty="0">
                <a:solidFill>
                  <a:srgbClr val="000000"/>
                </a:solidFill>
                <a:cs typeface="Times New Roman"/>
              </a:rPr>
              <a:t> </a:t>
            </a:r>
            <a:r>
              <a:rPr lang="pl-PL" sz="2400" kern="0" dirty="0">
                <a:solidFill>
                  <a:srgbClr val="000000"/>
                </a:solidFill>
                <a:cs typeface="Calibri"/>
              </a:rPr>
              <a:t>–10</a:t>
            </a:r>
            <a:r>
              <a:rPr lang="pl-PL" sz="2400" kern="0" baseline="25462" dirty="0">
                <a:solidFill>
                  <a:srgbClr val="000000"/>
                </a:solidFill>
                <a:cs typeface="Calibri"/>
              </a:rPr>
              <a:t>8</a:t>
            </a:r>
            <a:r>
              <a:rPr lang="tr-TR" sz="2400" kern="0" baseline="25462" dirty="0">
                <a:solidFill>
                  <a:srgbClr val="000000"/>
                </a:solidFill>
                <a:cs typeface="Calibri"/>
              </a:rPr>
              <a:t>   </a:t>
            </a:r>
            <a:r>
              <a:rPr lang="tr-TR" sz="2400" kern="0" dirty="0" err="1">
                <a:solidFill>
                  <a:srgbClr val="000000"/>
                </a:solidFill>
                <a:cs typeface="Calibri"/>
              </a:rPr>
              <a:t>cfu</a:t>
            </a:r>
            <a:r>
              <a:rPr lang="tr-TR" sz="2400" kern="0" dirty="0">
                <a:solidFill>
                  <a:srgbClr val="000000"/>
                </a:solidFill>
                <a:cs typeface="Calibri"/>
              </a:rPr>
              <a:t>/100</a:t>
            </a:r>
            <a:r>
              <a:rPr lang="tr-TR" sz="2400" kern="0" baseline="25462" dirty="0">
                <a:solidFill>
                  <a:srgbClr val="000000"/>
                </a:solidFill>
                <a:cs typeface="Calibri"/>
              </a:rPr>
              <a:t> </a:t>
            </a:r>
            <a:r>
              <a:rPr lang="pl-PL" sz="2400" kern="0" dirty="0">
                <a:solidFill>
                  <a:srgbClr val="000000"/>
                </a:solidFill>
                <a:cs typeface="Tw Cen MT"/>
              </a:rPr>
              <a:t>cm²</a:t>
            </a:r>
            <a:r>
              <a:rPr lang="pl-PL" sz="2400" kern="0" spc="240" baseline="25462" dirty="0">
                <a:solidFill>
                  <a:srgbClr val="000000"/>
                </a:solidFill>
                <a:cs typeface="Times New Roman"/>
              </a:rPr>
              <a:t> </a:t>
            </a:r>
            <a:r>
              <a:rPr lang="tr-TR" sz="2400" dirty="0">
                <a:solidFill>
                  <a:srgbClr val="000000"/>
                </a:solidFill>
              </a:rPr>
              <a:t>bakteri (</a:t>
            </a:r>
            <a:r>
              <a:rPr lang="tr-TR" sz="2400" i="1" dirty="0" err="1">
                <a:solidFill>
                  <a:srgbClr val="000000"/>
                </a:solidFill>
              </a:rPr>
              <a:t>Salmonella</a:t>
            </a:r>
            <a:r>
              <a:rPr lang="tr-TR" sz="2400" i="1" dirty="0">
                <a:solidFill>
                  <a:srgbClr val="000000"/>
                </a:solidFill>
              </a:rPr>
              <a:t> </a:t>
            </a:r>
            <a:r>
              <a:rPr lang="tr-TR" sz="2400" i="1" dirty="0" err="1">
                <a:solidFill>
                  <a:srgbClr val="000000"/>
                </a:solidFill>
              </a:rPr>
              <a:t>spp</a:t>
            </a:r>
            <a:r>
              <a:rPr lang="tr-TR" sz="2400" i="1" dirty="0">
                <a:solidFill>
                  <a:srgbClr val="000000"/>
                </a:solidFill>
              </a:rPr>
              <a:t>. </a:t>
            </a:r>
            <a:r>
              <a:rPr lang="tr-TR" sz="2400" dirty="0" err="1">
                <a:solidFill>
                  <a:srgbClr val="000000"/>
                </a:solidFill>
              </a:rPr>
              <a:t>ektoparazitler</a:t>
            </a:r>
            <a:r>
              <a:rPr lang="tr-TR" sz="2400" dirty="0">
                <a:solidFill>
                  <a:srgbClr val="000000"/>
                </a:solidFill>
              </a:rPr>
              <a:t> (uyuz vb.), </a:t>
            </a:r>
            <a:r>
              <a:rPr lang="tr-TR" sz="2400" i="1" dirty="0" err="1">
                <a:solidFill>
                  <a:srgbClr val="000000"/>
                </a:solidFill>
              </a:rPr>
              <a:t>Bacillus</a:t>
            </a:r>
            <a:r>
              <a:rPr lang="tr-TR" sz="2400" i="1" dirty="0">
                <a:solidFill>
                  <a:srgbClr val="000000"/>
                </a:solidFill>
              </a:rPr>
              <a:t> </a:t>
            </a:r>
            <a:r>
              <a:rPr lang="tr-TR" sz="2400" i="1" dirty="0" err="1">
                <a:solidFill>
                  <a:srgbClr val="000000"/>
                </a:solidFill>
              </a:rPr>
              <a:t>cereus</a:t>
            </a:r>
            <a:r>
              <a:rPr lang="tr-TR" sz="2400" i="1" dirty="0">
                <a:solidFill>
                  <a:srgbClr val="000000"/>
                </a:solidFill>
              </a:rPr>
              <a:t>, </a:t>
            </a:r>
            <a:r>
              <a:rPr lang="tr-TR" sz="2400" dirty="0">
                <a:solidFill>
                  <a:srgbClr val="000000"/>
                </a:solidFill>
              </a:rPr>
              <a:t>mantarlar vb.)</a:t>
            </a:r>
            <a:r>
              <a:rPr lang="tr-TR" sz="2400" i="1" dirty="0">
                <a:solidFill>
                  <a:srgbClr val="000000"/>
                </a:solidFill>
              </a:rPr>
              <a:t> </a:t>
            </a:r>
            <a:r>
              <a:rPr lang="tr-TR" sz="2400" dirty="0">
                <a:solidFill>
                  <a:srgbClr val="000000"/>
                </a:solidFill>
              </a:rPr>
              <a:t>yükü görülmektedir</a:t>
            </a:r>
          </a:p>
          <a:p>
            <a:pPr>
              <a:lnSpc>
                <a:spcPct val="100000"/>
              </a:lnSpc>
              <a:buFont typeface="Wingdings" panose="05000000000000000000" pitchFamily="2" charset="2"/>
              <a:buChar char="q"/>
            </a:pPr>
            <a:r>
              <a:rPr lang="tr-TR" sz="2400" dirty="0">
                <a:solidFill>
                  <a:srgbClr val="000000"/>
                </a:solidFill>
              </a:rPr>
              <a:t>  Direk temas</a:t>
            </a:r>
          </a:p>
          <a:p>
            <a:pPr>
              <a:lnSpc>
                <a:spcPct val="100000"/>
              </a:lnSpc>
              <a:buFont typeface="Wingdings" panose="05000000000000000000" pitchFamily="2" charset="2"/>
              <a:buChar char="q"/>
            </a:pPr>
            <a:r>
              <a:rPr lang="tr-TR" sz="2400" dirty="0">
                <a:solidFill>
                  <a:srgbClr val="000000"/>
                </a:solidFill>
              </a:rPr>
              <a:t>  Aerosol oluşumu ile enfeksiyona neden olabilir</a:t>
            </a:r>
            <a:endParaRPr lang="en-TR" sz="2400" dirty="0">
              <a:solidFill>
                <a:srgbClr val="000000"/>
              </a:solidFill>
            </a:endParaRPr>
          </a:p>
        </p:txBody>
      </p:sp>
    </p:spTree>
    <p:extLst>
      <p:ext uri="{BB962C8B-B14F-4D97-AF65-F5344CB8AC3E}">
        <p14:creationId xmlns:p14="http://schemas.microsoft.com/office/powerpoint/2010/main" val="270149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E4037FF-DBBC-5F0D-174A-7AFD313CB9B9}"/>
              </a:ext>
            </a:extLst>
          </p:cNvPr>
          <p:cNvSpPr>
            <a:spLocks noGrp="1"/>
          </p:cNvSpPr>
          <p:nvPr>
            <p:ph idx="1"/>
          </p:nvPr>
        </p:nvSpPr>
        <p:spPr>
          <a:xfrm>
            <a:off x="1096963" y="2189527"/>
            <a:ext cx="6806066" cy="3812732"/>
          </a:xfrm>
        </p:spPr>
        <p:txBody>
          <a:bodyPr>
            <a:normAutofit/>
          </a:bodyPr>
          <a:lstStyle/>
          <a:p>
            <a:pPr>
              <a:buFont typeface="Wingdings" panose="05000000000000000000" pitchFamily="2" charset="2"/>
              <a:buChar char="q"/>
            </a:pPr>
            <a:r>
              <a:rPr lang="tr-TR" dirty="0"/>
              <a:t> </a:t>
            </a:r>
            <a:r>
              <a:rPr lang="tr-TR" sz="2400" dirty="0">
                <a:solidFill>
                  <a:srgbClr val="1C1D1F"/>
                </a:solidFill>
                <a:latin typeface="Calibri" panose="020F0502020204030204" pitchFamily="34" charset="0"/>
                <a:cs typeface="Calibri" panose="020F0502020204030204" pitchFamily="34" charset="0"/>
              </a:rPr>
              <a:t>Yıkanan çamaşırlar asla çamaşır makinesinde bekletilmemeli, yere konulmamalı, makineden direkt olarak temiz araba/konteyner/havuz/teknelere alınmalı</a:t>
            </a:r>
          </a:p>
          <a:p>
            <a:pPr>
              <a:buFont typeface="Wingdings" panose="05000000000000000000" pitchFamily="2" charset="2"/>
              <a:buChar char="q"/>
            </a:pPr>
            <a:r>
              <a:rPr lang="tr-TR" sz="2400" dirty="0">
                <a:solidFill>
                  <a:srgbClr val="1C1D1F"/>
                </a:solidFill>
                <a:latin typeface="Calibri" panose="020F0502020204030204" pitchFamily="34" charset="0"/>
                <a:cs typeface="Calibri" panose="020F0502020204030204" pitchFamily="34" charset="0"/>
              </a:rPr>
              <a:t> Yıkanan çamaşırlardan lekeli çamaşırların ayrımı temiz araba/konteyner/havuz/ tekneler içerisinde yapılmalı, tekrar yıkanmak üzere ayrılarak kirli alana transferi sağlanmalı</a:t>
            </a:r>
          </a:p>
          <a:p>
            <a:pPr>
              <a:buFont typeface="Wingdings" panose="05000000000000000000" pitchFamily="2" charset="2"/>
              <a:buChar char="q"/>
            </a:pPr>
            <a:r>
              <a:rPr lang="tr-TR" sz="2400" dirty="0">
                <a:solidFill>
                  <a:srgbClr val="1C1D1F"/>
                </a:solidFill>
                <a:latin typeface="Calibri" panose="020F0502020204030204" pitchFamily="34" charset="0"/>
                <a:cs typeface="Calibri" panose="020F0502020204030204" pitchFamily="34" charset="0"/>
              </a:rPr>
              <a:t> Yeni alınan tekstil ürünleri yıkanıp ütülendikten sonra kullanıma sunulmalı</a:t>
            </a:r>
          </a:p>
          <a:p>
            <a:pPr marL="0" indent="0">
              <a:buNone/>
            </a:pPr>
            <a:endParaRPr lang="tr-TR" dirty="0"/>
          </a:p>
        </p:txBody>
      </p:sp>
      <p:sp>
        <p:nvSpPr>
          <p:cNvPr id="4" name="Title 1">
            <a:extLst>
              <a:ext uri="{FF2B5EF4-FFF2-40B4-BE49-F238E27FC236}">
                <a16:creationId xmlns:a16="http://schemas.microsoft.com/office/drawing/2014/main" id="{25075D69-162F-1446-D27C-2E53FD1C6E59}"/>
              </a:ext>
            </a:extLst>
          </p:cNvPr>
          <p:cNvSpPr>
            <a:spLocks noGrp="1"/>
          </p:cNvSpPr>
          <p:nvPr>
            <p:ph type="title"/>
          </p:nvPr>
        </p:nvSpPr>
        <p:spPr>
          <a:xfrm>
            <a:off x="1096963" y="287338"/>
            <a:ext cx="10058400" cy="1449387"/>
          </a:xfrm>
        </p:spPr>
        <p:txBody>
          <a:bodyPr/>
          <a:lstStyle/>
          <a:p>
            <a:r>
              <a:rPr lang="en-TR" dirty="0">
                <a:solidFill>
                  <a:srgbClr val="C00000"/>
                </a:solidFill>
                <a:latin typeface="+mn-lt"/>
              </a:rPr>
              <a:t> </a:t>
            </a:r>
            <a:r>
              <a:rPr lang="en-TR" sz="4400" b="1" dirty="0">
                <a:solidFill>
                  <a:schemeClr val="accent1"/>
                </a:solidFill>
                <a:latin typeface="+mn-lt"/>
              </a:rPr>
              <a:t>Çamaşırların </a:t>
            </a:r>
            <a:r>
              <a:rPr lang="tr-TR" sz="4400" b="1" dirty="0">
                <a:solidFill>
                  <a:schemeClr val="accent1"/>
                </a:solidFill>
                <a:latin typeface="+mn-lt"/>
              </a:rPr>
              <a:t>Y</a:t>
            </a:r>
            <a:r>
              <a:rPr lang="en-TR" sz="4400" b="1" dirty="0">
                <a:solidFill>
                  <a:schemeClr val="accent1"/>
                </a:solidFill>
                <a:latin typeface="+mn-lt"/>
              </a:rPr>
              <a:t>ıkanması</a:t>
            </a:r>
          </a:p>
        </p:txBody>
      </p:sp>
      <p:pic>
        <p:nvPicPr>
          <p:cNvPr id="2" name="Resim 1">
            <a:extLst>
              <a:ext uri="{FF2B5EF4-FFF2-40B4-BE49-F238E27FC236}">
                <a16:creationId xmlns:a16="http://schemas.microsoft.com/office/drawing/2014/main" id="{78716B26-543E-BB8C-EA96-2520468D0124}"/>
              </a:ext>
            </a:extLst>
          </p:cNvPr>
          <p:cNvPicPr>
            <a:picLocks noChangeAspect="1"/>
          </p:cNvPicPr>
          <p:nvPr/>
        </p:nvPicPr>
        <p:blipFill>
          <a:blip r:embed="rId2"/>
          <a:stretch>
            <a:fillRect/>
          </a:stretch>
        </p:blipFill>
        <p:spPr>
          <a:xfrm>
            <a:off x="7690104" y="2379980"/>
            <a:ext cx="4399026" cy="29326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6981939"/>
      </p:ext>
    </p:extLst>
  </p:cSld>
  <p:clrMapOvr>
    <a:masterClrMapping/>
  </p:clrMapOvr>
  <p:transition>
    <p:circl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0404E-41A4-7402-2A05-68E54E88223A}"/>
            </a:ext>
          </a:extLst>
        </p:cNvPr>
        <p:cNvGrpSpPr/>
        <p:nvPr/>
      </p:nvGrpSpPr>
      <p:grpSpPr>
        <a:xfrm>
          <a:off x="0" y="0"/>
          <a:ext cx="0" cy="0"/>
          <a:chOff x="0" y="0"/>
          <a:chExt cx="0" cy="0"/>
        </a:xfrm>
      </p:grpSpPr>
      <p:sp>
        <p:nvSpPr>
          <p:cNvPr id="4" name="Başlık 3">
            <a:extLst>
              <a:ext uri="{FF2B5EF4-FFF2-40B4-BE49-F238E27FC236}">
                <a16:creationId xmlns:a16="http://schemas.microsoft.com/office/drawing/2014/main" id="{4BC010D9-3BB6-1055-C1F2-B0714AF01C35}"/>
              </a:ext>
            </a:extLst>
          </p:cNvPr>
          <p:cNvSpPr>
            <a:spLocks noGrp="1"/>
          </p:cNvSpPr>
          <p:nvPr>
            <p:ph type="ctrTitle"/>
          </p:nvPr>
        </p:nvSpPr>
        <p:spPr>
          <a:xfrm>
            <a:off x="2760784" y="1643743"/>
            <a:ext cx="6688015" cy="2383133"/>
          </a:xfrm>
          <a:solidFill>
            <a:srgbClr val="7030A0"/>
          </a:solidFill>
          <a:ln>
            <a:solidFill>
              <a:schemeClr val="bg2">
                <a:lumMod val="50000"/>
              </a:schemeClr>
            </a:solidFill>
          </a:ln>
          <a:scene3d>
            <a:camera prst="orthographicFront"/>
            <a:lightRig rig="threePt" dir="t"/>
          </a:scene3d>
          <a:sp3d>
            <a:bevelT w="501650" prst="coolSlant"/>
            <a:bevelB w="495300" h="50800" prst="softRound"/>
          </a:sp3d>
        </p:spPr>
        <p:txBody>
          <a:bodyPr>
            <a:noAutofit/>
          </a:bodyPr>
          <a:lstStyle/>
          <a:p>
            <a:pPr lvl="0" algn="ctr" eaLnBrk="0" fontAlgn="base" hangingPunct="0">
              <a:lnSpc>
                <a:spcPct val="100000"/>
              </a:lnSpc>
              <a:spcAft>
                <a:spcPct val="0"/>
              </a:spcAft>
              <a:buClr>
                <a:srgbClr val="FF9900"/>
              </a:buClr>
            </a:pPr>
            <a:r>
              <a:rPr lang="tr-TR" altLang="tr-TR" sz="4400" b="1" dirty="0">
                <a:solidFill>
                  <a:schemeClr val="bg1"/>
                </a:solidFill>
                <a:latin typeface="+mn-lt"/>
              </a:rPr>
              <a:t>KURUTMA-ÜTÜLEME</a:t>
            </a:r>
          </a:p>
        </p:txBody>
      </p:sp>
      <p:pic>
        <p:nvPicPr>
          <p:cNvPr id="8" name="Resim 7">
            <a:extLst>
              <a:ext uri="{FF2B5EF4-FFF2-40B4-BE49-F238E27FC236}">
                <a16:creationId xmlns:a16="http://schemas.microsoft.com/office/drawing/2014/main" id="{5A2CD021-31D5-240B-9828-0C72AFE1136B}"/>
              </a:ext>
            </a:extLst>
          </p:cNvPr>
          <p:cNvPicPr>
            <a:picLocks noChangeAspect="1"/>
          </p:cNvPicPr>
          <p:nvPr/>
        </p:nvPicPr>
        <p:blipFill>
          <a:blip r:embed="rId2"/>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3419462450"/>
      </p:ext>
    </p:extLst>
  </p:cSld>
  <p:clrMapOvr>
    <a:masterClrMapping/>
  </p:clrMapOvr>
  <p:transition>
    <p:circl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5341"/>
          <a:stretch/>
        </p:blipFill>
        <p:spPr>
          <a:xfrm>
            <a:off x="1058570" y="3429000"/>
            <a:ext cx="3070721" cy="2908150"/>
          </a:xfrm>
        </p:spPr>
      </p:pic>
      <p:sp>
        <p:nvSpPr>
          <p:cNvPr id="5" name="AutoShape 2" descr="blob:https://web.whatsapp.com/ee5bc053-887a-4dbc-9d0e-fcb3ba5933f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614" y="3429000"/>
            <a:ext cx="3070721" cy="2899787"/>
          </a:xfrm>
          <a:prstGeom prst="rect">
            <a:avLst/>
          </a:prstGeom>
        </p:spPr>
      </p:pic>
      <p:sp>
        <p:nvSpPr>
          <p:cNvPr id="2" name="Metin kutusu 1"/>
          <p:cNvSpPr txBox="1"/>
          <p:nvPr/>
        </p:nvSpPr>
        <p:spPr>
          <a:xfrm>
            <a:off x="1270133" y="529213"/>
            <a:ext cx="6156960" cy="707886"/>
          </a:xfrm>
          <a:prstGeom prst="rect">
            <a:avLst/>
          </a:prstGeom>
          <a:noFill/>
        </p:spPr>
        <p:txBody>
          <a:bodyPr wrap="square" rtlCol="0">
            <a:spAutoFit/>
          </a:bodyPr>
          <a:lstStyle/>
          <a:p>
            <a:r>
              <a:rPr lang="tr-TR" sz="4000" b="1" dirty="0">
                <a:solidFill>
                  <a:srgbClr val="7030A0"/>
                </a:solidFill>
              </a:rPr>
              <a:t>Kurutma- Ütüleme</a:t>
            </a:r>
          </a:p>
        </p:txBody>
      </p:sp>
      <p:sp>
        <p:nvSpPr>
          <p:cNvPr id="8" name="TextBox 7">
            <a:extLst>
              <a:ext uri="{FF2B5EF4-FFF2-40B4-BE49-F238E27FC236}">
                <a16:creationId xmlns:a16="http://schemas.microsoft.com/office/drawing/2014/main" id="{01D1BD4A-7BBF-7E43-87A4-26A997218533}"/>
              </a:ext>
            </a:extLst>
          </p:cNvPr>
          <p:cNvSpPr txBox="1"/>
          <p:nvPr/>
        </p:nvSpPr>
        <p:spPr>
          <a:xfrm>
            <a:off x="1506414" y="1721119"/>
            <a:ext cx="10273266" cy="1798954"/>
          </a:xfrm>
          <a:prstGeom prst="rect">
            <a:avLst/>
          </a:prstGeom>
          <a:noFill/>
        </p:spPr>
        <p:txBody>
          <a:bodyPr wrap="square" rtlCol="0">
            <a:spAutoFit/>
          </a:bodyPr>
          <a:lstStyle/>
          <a:p>
            <a:pPr marL="342900" indent="-342900">
              <a:lnSpc>
                <a:spcPct val="150000"/>
              </a:lnSpc>
              <a:buClr>
                <a:srgbClr val="7030A0"/>
              </a:buClr>
              <a:buFont typeface="Wingdings" panose="05000000000000000000" pitchFamily="2" charset="2"/>
              <a:buChar char="q"/>
            </a:pPr>
            <a:r>
              <a:rPr lang="en-TR" sz="2800" dirty="0">
                <a:solidFill>
                  <a:srgbClr val="000000"/>
                </a:solidFill>
              </a:rPr>
              <a:t>Uygulama, kurutma makinalarında kumaşa göre değişir</a:t>
            </a:r>
          </a:p>
          <a:p>
            <a:pPr marL="342900" indent="-342900">
              <a:lnSpc>
                <a:spcPct val="150000"/>
              </a:lnSpc>
              <a:buClr>
                <a:srgbClr val="7030A0"/>
              </a:buClr>
              <a:buFont typeface="Wingdings" panose="05000000000000000000" pitchFamily="2" charset="2"/>
              <a:buChar char="q"/>
            </a:pPr>
            <a:r>
              <a:rPr lang="tr-TR" sz="2800" dirty="0">
                <a:solidFill>
                  <a:srgbClr val="000000"/>
                </a:solidFill>
              </a:rPr>
              <a:t>60-90</a:t>
            </a:r>
            <a:r>
              <a:rPr lang="en-US" sz="2800" dirty="0">
                <a:solidFill>
                  <a:srgbClr val="000000"/>
                </a:solidFill>
                <a:cs typeface="Calibri" panose="020F0502020204030204" pitchFamily="34" charset="0"/>
              </a:rPr>
              <a:t>°C</a:t>
            </a:r>
            <a:r>
              <a:rPr lang="tr-TR" sz="2800" dirty="0">
                <a:solidFill>
                  <a:srgbClr val="000000"/>
                </a:solidFill>
                <a:cs typeface="Calibri" panose="020F0502020204030204" pitchFamily="34" charset="0"/>
              </a:rPr>
              <a:t>,</a:t>
            </a:r>
            <a:r>
              <a:rPr lang="en-TR" sz="2800" dirty="0">
                <a:solidFill>
                  <a:srgbClr val="000000"/>
                </a:solidFill>
              </a:rPr>
              <a:t> 25-30 dakika</a:t>
            </a:r>
            <a:endParaRPr lang="tr-TR" sz="2800" dirty="0">
              <a:solidFill>
                <a:srgbClr val="000000"/>
              </a:solidFill>
            </a:endParaRPr>
          </a:p>
          <a:p>
            <a:pPr marL="342900" indent="-342900">
              <a:lnSpc>
                <a:spcPct val="150000"/>
              </a:lnSpc>
              <a:buClr>
                <a:schemeClr val="accent1"/>
              </a:buClr>
              <a:buFont typeface="Wingdings" panose="05000000000000000000" pitchFamily="2" charset="2"/>
              <a:buChar char="q"/>
            </a:pPr>
            <a:endParaRPr lang="en-TR" sz="2000" dirty="0">
              <a:solidFill>
                <a:srgbClr val="000000"/>
              </a:solidFill>
            </a:endParaRPr>
          </a:p>
        </p:txBody>
      </p:sp>
      <p:pic>
        <p:nvPicPr>
          <p:cNvPr id="9" name="İçerik Yer Tutucusu 3">
            <a:extLst>
              <a:ext uri="{FF2B5EF4-FFF2-40B4-BE49-F238E27FC236}">
                <a16:creationId xmlns:a16="http://schemas.microsoft.com/office/drawing/2014/main" id="{EA8C4630-ACD6-3F46-A3E4-CF2F35083436}"/>
              </a:ext>
            </a:extLst>
          </p:cNvPr>
          <p:cNvPicPr>
            <a:picLocks noChangeAspect="1"/>
          </p:cNvPicPr>
          <p:nvPr/>
        </p:nvPicPr>
        <p:blipFill>
          <a:blip r:embed="rId4"/>
          <a:stretch>
            <a:fillRect/>
          </a:stretch>
        </p:blipFill>
        <p:spPr>
          <a:xfrm>
            <a:off x="8770658" y="3429000"/>
            <a:ext cx="2838956" cy="2908149"/>
          </a:xfrm>
          <a:prstGeom prst="rect">
            <a:avLst/>
          </a:prstGeom>
        </p:spPr>
      </p:pic>
    </p:spTree>
    <p:extLst>
      <p:ext uri="{BB962C8B-B14F-4D97-AF65-F5344CB8AC3E}">
        <p14:creationId xmlns:p14="http://schemas.microsoft.com/office/powerpoint/2010/main" val="1708109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57BF231-015B-D661-4EAD-61C97808BEBB}"/>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000B1E5-A73F-EBC0-D3AA-65384709019C}"/>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EEAA914E-1491-B2F6-A6CA-1318786F0549}"/>
              </a:ext>
            </a:extLst>
          </p:cNvPr>
          <p:cNvPicPr>
            <a:picLocks noChangeAspect="1"/>
          </p:cNvPicPr>
          <p:nvPr/>
        </p:nvPicPr>
        <p:blipFill>
          <a:blip r:embed="rId2"/>
          <a:stretch>
            <a:fillRect/>
          </a:stretch>
        </p:blipFill>
        <p:spPr>
          <a:xfrm>
            <a:off x="19775" y="0"/>
            <a:ext cx="12172225" cy="6791253"/>
          </a:xfrm>
          <a:prstGeom prst="rect">
            <a:avLst/>
          </a:prstGeom>
        </p:spPr>
      </p:pic>
    </p:spTree>
    <p:extLst>
      <p:ext uri="{BB962C8B-B14F-4D97-AF65-F5344CB8AC3E}">
        <p14:creationId xmlns:p14="http://schemas.microsoft.com/office/powerpoint/2010/main" val="1937014920"/>
      </p:ext>
    </p:extLst>
  </p:cSld>
  <p:clrMapOvr>
    <a:masterClrMapping/>
  </p:clrMapOvr>
  <p:transition>
    <p:circl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E4037FF-DBBC-5F0D-174A-7AFD313CB9B9}"/>
              </a:ext>
            </a:extLst>
          </p:cNvPr>
          <p:cNvSpPr>
            <a:spLocks noGrp="1"/>
          </p:cNvSpPr>
          <p:nvPr>
            <p:ph idx="1"/>
          </p:nvPr>
        </p:nvSpPr>
        <p:spPr>
          <a:xfrm>
            <a:off x="1097280" y="1845733"/>
            <a:ext cx="7549570" cy="4367129"/>
          </a:xfrm>
        </p:spPr>
        <p:txBody>
          <a:bodyPr>
            <a:normAutofit/>
          </a:bodyPr>
          <a:lstStyle/>
          <a:p>
            <a:pPr>
              <a:buClr>
                <a:srgbClr val="7030A0"/>
              </a:buClr>
              <a:buFont typeface="Wingdings" panose="05000000000000000000" pitchFamily="2" charset="2"/>
              <a:buChar char="q"/>
            </a:pPr>
            <a:r>
              <a:rPr lang="tr-TR" sz="2400" dirty="0">
                <a:solidFill>
                  <a:srgbClr val="1C1D1F"/>
                </a:solidFill>
                <a:latin typeface="Calibri" panose="020F0502020204030204" pitchFamily="34" charset="0"/>
                <a:cs typeface="Calibri" panose="020F0502020204030204" pitchFamily="34" charset="0"/>
              </a:rPr>
              <a:t> Nevresim takımları silindir ütü ile ütülenerek katlanmalı</a:t>
            </a:r>
          </a:p>
          <a:p>
            <a:pPr>
              <a:buClr>
                <a:srgbClr val="7030A0"/>
              </a:buClr>
              <a:buFont typeface="Wingdings" panose="05000000000000000000" pitchFamily="2" charset="2"/>
              <a:buChar char="q"/>
            </a:pPr>
            <a:r>
              <a:rPr lang="tr-TR" sz="2400" dirty="0">
                <a:solidFill>
                  <a:srgbClr val="1C1D1F"/>
                </a:solidFill>
                <a:latin typeface="Calibri" panose="020F0502020204030204" pitchFamily="34" charset="0"/>
                <a:cs typeface="Calibri" panose="020F0502020204030204" pitchFamily="34" charset="0"/>
              </a:rPr>
              <a:t> Çalışanların üniformaları ütülenmeli</a:t>
            </a:r>
          </a:p>
          <a:p>
            <a:pPr>
              <a:buClr>
                <a:srgbClr val="7030A0"/>
              </a:buClr>
              <a:buFont typeface="Wingdings" panose="05000000000000000000" pitchFamily="2" charset="2"/>
              <a:buChar char="q"/>
            </a:pPr>
            <a:r>
              <a:rPr lang="tr-TR" sz="2400" dirty="0">
                <a:solidFill>
                  <a:srgbClr val="1C1D1F"/>
                </a:solidFill>
                <a:latin typeface="Calibri" panose="020F0502020204030204" pitchFamily="34" charset="0"/>
                <a:cs typeface="Calibri" panose="020F0502020204030204" pitchFamily="34" charset="0"/>
              </a:rPr>
              <a:t> Kullanıma hazır hale gelen temiz ve ütülü çamaşırlar ilgili personel tarafından cinsine göre ve hijyenik şekilde paketlenerek etiketlenmeli</a:t>
            </a:r>
          </a:p>
          <a:p>
            <a:pPr>
              <a:buClr>
                <a:srgbClr val="7030A0"/>
              </a:buClr>
              <a:buFont typeface="Wingdings" panose="05000000000000000000" pitchFamily="2" charset="2"/>
              <a:buChar char="q"/>
            </a:pPr>
            <a:r>
              <a:rPr lang="tr-TR" sz="2400" dirty="0">
                <a:solidFill>
                  <a:srgbClr val="1C1D1F"/>
                </a:solidFill>
                <a:latin typeface="Calibri" panose="020F0502020204030204" pitchFamily="34" charset="0"/>
                <a:cs typeface="Calibri" panose="020F0502020204030204" pitchFamily="34" charset="0"/>
              </a:rPr>
              <a:t> Paketlerde nemli ortam oluşmaması için paketleme öncesinde çamaşırlar tam soğuma süresi kadar bekletilmeli</a:t>
            </a:r>
          </a:p>
          <a:p>
            <a:pPr>
              <a:buClr>
                <a:srgbClr val="7030A0"/>
              </a:buClr>
              <a:buFont typeface="Wingdings" panose="05000000000000000000" pitchFamily="2" charset="2"/>
              <a:buChar char="q"/>
            </a:pPr>
            <a:r>
              <a:rPr lang="tr-TR" sz="2400" dirty="0">
                <a:solidFill>
                  <a:srgbClr val="1C1D1F"/>
                </a:solidFill>
                <a:latin typeface="Calibri" panose="020F0502020204030204" pitchFamily="34" charset="0"/>
                <a:cs typeface="Calibri" panose="020F0502020204030204" pitchFamily="34" charset="0"/>
              </a:rPr>
              <a:t> Steril olacak tekstiller (yeşil örtü, boks gömlekleri, gaz kompresler vs.) ütülenmemeli, katlanarak türlerine göre poşetlenmeli ve merkezi sterilizasyon ünitesine gönderilmeli</a:t>
            </a:r>
          </a:p>
          <a:p>
            <a:pPr marL="0" indent="0">
              <a:buNone/>
            </a:pPr>
            <a:endParaRPr lang="tr-TR" sz="2400" dirty="0">
              <a:solidFill>
                <a:srgbClr val="1C1D1F"/>
              </a:solidFill>
              <a:latin typeface="Calibri" panose="020F0502020204030204" pitchFamily="34" charset="0"/>
              <a:cs typeface="Calibri" panose="020F0502020204030204" pitchFamily="34" charset="0"/>
            </a:endParaRPr>
          </a:p>
        </p:txBody>
      </p:sp>
      <p:sp>
        <p:nvSpPr>
          <p:cNvPr id="5" name="Metin kutusu 4">
            <a:extLst>
              <a:ext uri="{FF2B5EF4-FFF2-40B4-BE49-F238E27FC236}">
                <a16:creationId xmlns:a16="http://schemas.microsoft.com/office/drawing/2014/main" id="{1C1C930A-B793-91C6-7618-B92DBFC961DA}"/>
              </a:ext>
            </a:extLst>
          </p:cNvPr>
          <p:cNvSpPr txBox="1"/>
          <p:nvPr/>
        </p:nvSpPr>
        <p:spPr>
          <a:xfrm>
            <a:off x="1270133" y="529213"/>
            <a:ext cx="6156960" cy="707886"/>
          </a:xfrm>
          <a:prstGeom prst="rect">
            <a:avLst/>
          </a:prstGeom>
          <a:noFill/>
        </p:spPr>
        <p:txBody>
          <a:bodyPr wrap="square" rtlCol="0">
            <a:spAutoFit/>
          </a:bodyPr>
          <a:lstStyle/>
          <a:p>
            <a:r>
              <a:rPr lang="tr-TR" sz="4000" b="1" dirty="0">
                <a:solidFill>
                  <a:srgbClr val="7030A0"/>
                </a:solidFill>
              </a:rPr>
              <a:t>Kurutma- Ütüleme</a:t>
            </a:r>
          </a:p>
        </p:txBody>
      </p:sp>
      <p:pic>
        <p:nvPicPr>
          <p:cNvPr id="7" name="İçerik Yer Tutucusu 3">
            <a:extLst>
              <a:ext uri="{FF2B5EF4-FFF2-40B4-BE49-F238E27FC236}">
                <a16:creationId xmlns:a16="http://schemas.microsoft.com/office/drawing/2014/main" id="{900631B9-ED7C-4BCA-E3D7-E50786CE32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341"/>
          <a:stretch/>
        </p:blipFill>
        <p:spPr>
          <a:xfrm>
            <a:off x="8835410" y="1873187"/>
            <a:ext cx="2463758" cy="2006355"/>
          </a:xfrm>
          <a:prstGeom prst="rect">
            <a:avLst/>
          </a:prstGeom>
        </p:spPr>
      </p:pic>
      <p:pic>
        <p:nvPicPr>
          <p:cNvPr id="8" name="İçerik Yer Tutucusu 3">
            <a:extLst>
              <a:ext uri="{FF2B5EF4-FFF2-40B4-BE49-F238E27FC236}">
                <a16:creationId xmlns:a16="http://schemas.microsoft.com/office/drawing/2014/main" id="{C32FAE41-5782-A6E2-37EC-DE1CE5EF2C1B}"/>
              </a:ext>
            </a:extLst>
          </p:cNvPr>
          <p:cNvPicPr>
            <a:picLocks noChangeAspect="1"/>
          </p:cNvPicPr>
          <p:nvPr/>
        </p:nvPicPr>
        <p:blipFill>
          <a:blip r:embed="rId3"/>
          <a:stretch>
            <a:fillRect/>
          </a:stretch>
        </p:blipFill>
        <p:spPr>
          <a:xfrm>
            <a:off x="8835410" y="4206508"/>
            <a:ext cx="2463758" cy="2006355"/>
          </a:xfrm>
          <a:prstGeom prst="rect">
            <a:avLst/>
          </a:prstGeom>
        </p:spPr>
      </p:pic>
    </p:spTree>
    <p:extLst>
      <p:ext uri="{BB962C8B-B14F-4D97-AF65-F5344CB8AC3E}">
        <p14:creationId xmlns:p14="http://schemas.microsoft.com/office/powerpoint/2010/main" val="3914845581"/>
      </p:ext>
    </p:extLst>
  </p:cSld>
  <p:clrMapOvr>
    <a:masterClrMapping/>
  </p:clrMapOvr>
  <p:transition>
    <p:circl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0404E-41A4-7402-2A05-68E54E88223A}"/>
            </a:ext>
          </a:extLst>
        </p:cNvPr>
        <p:cNvGrpSpPr/>
        <p:nvPr/>
      </p:nvGrpSpPr>
      <p:grpSpPr>
        <a:xfrm>
          <a:off x="0" y="0"/>
          <a:ext cx="0" cy="0"/>
          <a:chOff x="0" y="0"/>
          <a:chExt cx="0" cy="0"/>
        </a:xfrm>
      </p:grpSpPr>
      <p:sp>
        <p:nvSpPr>
          <p:cNvPr id="4" name="Başlık 3">
            <a:extLst>
              <a:ext uri="{FF2B5EF4-FFF2-40B4-BE49-F238E27FC236}">
                <a16:creationId xmlns:a16="http://schemas.microsoft.com/office/drawing/2014/main" id="{4BC010D9-3BB6-1055-C1F2-B0714AF01C35}"/>
              </a:ext>
            </a:extLst>
          </p:cNvPr>
          <p:cNvSpPr>
            <a:spLocks noGrp="1"/>
          </p:cNvSpPr>
          <p:nvPr>
            <p:ph type="ctrTitle"/>
          </p:nvPr>
        </p:nvSpPr>
        <p:spPr>
          <a:xfrm>
            <a:off x="2760784" y="1643743"/>
            <a:ext cx="6688015" cy="2383133"/>
          </a:xfrm>
          <a:solidFill>
            <a:schemeClr val="accent1"/>
          </a:solidFill>
          <a:ln>
            <a:solidFill>
              <a:schemeClr val="bg2">
                <a:lumMod val="50000"/>
              </a:schemeClr>
            </a:solidFill>
          </a:ln>
          <a:scene3d>
            <a:camera prst="orthographicFront"/>
            <a:lightRig rig="threePt" dir="t"/>
          </a:scene3d>
          <a:sp3d>
            <a:bevelT w="501650" prst="coolSlant"/>
            <a:bevelB w="495300" h="50800" prst="softRound"/>
          </a:sp3d>
        </p:spPr>
        <p:txBody>
          <a:bodyPr>
            <a:noAutofit/>
          </a:bodyPr>
          <a:lstStyle/>
          <a:p>
            <a:pPr lvl="0" algn="ctr" eaLnBrk="0" fontAlgn="base" hangingPunct="0">
              <a:lnSpc>
                <a:spcPct val="100000"/>
              </a:lnSpc>
              <a:spcAft>
                <a:spcPct val="0"/>
              </a:spcAft>
              <a:buClr>
                <a:srgbClr val="FF9900"/>
              </a:buClr>
            </a:pPr>
            <a:r>
              <a:rPr lang="tr-TR" altLang="tr-TR" sz="4400" b="1" dirty="0">
                <a:solidFill>
                  <a:schemeClr val="bg1"/>
                </a:solidFill>
                <a:latin typeface="+mn-lt"/>
              </a:rPr>
              <a:t>DEPOLAMA</a:t>
            </a:r>
          </a:p>
        </p:txBody>
      </p:sp>
      <p:pic>
        <p:nvPicPr>
          <p:cNvPr id="8" name="Resim 7">
            <a:extLst>
              <a:ext uri="{FF2B5EF4-FFF2-40B4-BE49-F238E27FC236}">
                <a16:creationId xmlns:a16="http://schemas.microsoft.com/office/drawing/2014/main" id="{5A2CD021-31D5-240B-9828-0C72AFE1136B}"/>
              </a:ext>
            </a:extLst>
          </p:cNvPr>
          <p:cNvPicPr>
            <a:picLocks noChangeAspect="1"/>
          </p:cNvPicPr>
          <p:nvPr/>
        </p:nvPicPr>
        <p:blipFill>
          <a:blip r:embed="rId2"/>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2894598267"/>
      </p:ext>
    </p:extLst>
  </p:cSld>
  <p:clrMapOvr>
    <a:masterClrMapping/>
  </p:clrMapOvr>
  <p:transition>
    <p:circl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72017" y="660590"/>
            <a:ext cx="6047039" cy="910861"/>
          </a:xfrm>
        </p:spPr>
        <p:txBody>
          <a:bodyPr>
            <a:normAutofit/>
          </a:bodyPr>
          <a:lstStyle/>
          <a:p>
            <a:r>
              <a:rPr lang="tr-TR" sz="4400" b="1" dirty="0">
                <a:solidFill>
                  <a:schemeClr val="accent1"/>
                </a:solidFill>
                <a:latin typeface="+mn-lt"/>
              </a:rPr>
              <a:t>Depolama</a:t>
            </a:r>
          </a:p>
        </p:txBody>
      </p:sp>
      <p:pic>
        <p:nvPicPr>
          <p:cNvPr id="4" name="İçerik Yer Tutucusu 3"/>
          <p:cNvPicPr>
            <a:picLocks noGrp="1" noChangeAspect="1"/>
          </p:cNvPicPr>
          <p:nvPr>
            <p:ph idx="1"/>
          </p:nvPr>
        </p:nvPicPr>
        <p:blipFill>
          <a:blip r:embed="rId2"/>
          <a:stretch>
            <a:fillRect/>
          </a:stretch>
        </p:blipFill>
        <p:spPr>
          <a:xfrm>
            <a:off x="1172017" y="1927396"/>
            <a:ext cx="3372551" cy="4140868"/>
          </a:xfrm>
          <a:prstGeom prst="rect">
            <a:avLst/>
          </a:prstGeom>
        </p:spPr>
      </p:pic>
      <p:sp>
        <p:nvSpPr>
          <p:cNvPr id="7" name="Metin kutusu 6"/>
          <p:cNvSpPr txBox="1"/>
          <p:nvPr/>
        </p:nvSpPr>
        <p:spPr>
          <a:xfrm>
            <a:off x="4544568" y="1215507"/>
            <a:ext cx="7479791" cy="5324535"/>
          </a:xfrm>
          <a:prstGeom prst="rect">
            <a:avLst/>
          </a:prstGeom>
          <a:noFill/>
        </p:spPr>
        <p:txBody>
          <a:bodyPr wrap="square" rtlCol="0">
            <a:spAutoFit/>
          </a:bodyPr>
          <a:lstStyle/>
          <a:p>
            <a:pPr>
              <a:lnSpc>
                <a:spcPct val="150000"/>
              </a:lnSpc>
            </a:pPr>
            <a:endParaRPr lang="tr-TR" sz="2400" dirty="0"/>
          </a:p>
          <a:p>
            <a:pPr marL="342900" indent="-342900">
              <a:buClr>
                <a:schemeClr val="accent1"/>
              </a:buClr>
              <a:buFont typeface="Wingdings" panose="05000000000000000000" pitchFamily="2" charset="2"/>
              <a:buChar char="q"/>
            </a:pPr>
            <a:r>
              <a:rPr lang="tr-TR" sz="2200" dirty="0">
                <a:solidFill>
                  <a:srgbClr val="000000"/>
                </a:solidFill>
              </a:rPr>
              <a:t>Yerden en az 20 cm yüksekte</a:t>
            </a:r>
          </a:p>
          <a:p>
            <a:pPr marL="342900" indent="-342900">
              <a:buClr>
                <a:schemeClr val="accent1"/>
              </a:buClr>
              <a:buFont typeface="Wingdings" panose="05000000000000000000" pitchFamily="2" charset="2"/>
              <a:buChar char="q"/>
            </a:pPr>
            <a:r>
              <a:rPr lang="tr-TR" sz="2200" dirty="0">
                <a:solidFill>
                  <a:srgbClr val="000000"/>
                </a:solidFill>
              </a:rPr>
              <a:t>Duvardan en az 5 cm uzakta</a:t>
            </a:r>
          </a:p>
          <a:p>
            <a:pPr marL="342900" indent="-342900">
              <a:buClr>
                <a:schemeClr val="accent1"/>
              </a:buClr>
              <a:buFont typeface="Wingdings" panose="05000000000000000000" pitchFamily="2" charset="2"/>
              <a:buChar char="q"/>
            </a:pPr>
            <a:r>
              <a:rPr lang="tr-TR" sz="2200" dirty="0">
                <a:solidFill>
                  <a:srgbClr val="000000"/>
                </a:solidFill>
              </a:rPr>
              <a:t>Tavandan en az 45 cm aşağıda kapaklı veya kapaksız dolaplar</a:t>
            </a:r>
          </a:p>
          <a:p>
            <a:pPr marL="342900" indent="-342900">
              <a:buClr>
                <a:schemeClr val="accent1"/>
              </a:buClr>
              <a:buFont typeface="Wingdings" panose="05000000000000000000" pitchFamily="2" charset="2"/>
              <a:buChar char="q"/>
            </a:pPr>
            <a:r>
              <a:rPr lang="tr-TR" sz="2200" dirty="0">
                <a:solidFill>
                  <a:srgbClr val="000000"/>
                </a:solidFill>
              </a:rPr>
              <a:t>Depolama alanının günlük sıcaklık ve nem değerleri kaydedilmeli, ayrıca havalandırma sisteminin periyodik bakımı sağlanmalıdır </a:t>
            </a:r>
          </a:p>
          <a:p>
            <a:pPr marL="342900" indent="-342900">
              <a:buClr>
                <a:schemeClr val="accent1"/>
              </a:buClr>
              <a:buFont typeface="Wingdings" panose="05000000000000000000" pitchFamily="2" charset="2"/>
              <a:buChar char="q"/>
            </a:pPr>
            <a:r>
              <a:rPr lang="tr-TR" sz="2200" dirty="0">
                <a:solidFill>
                  <a:srgbClr val="000000"/>
                </a:solidFill>
              </a:rPr>
              <a:t>Depolama alanı kuru, temiz, haşere kontrolü yapılmış olmalı</a:t>
            </a:r>
          </a:p>
          <a:p>
            <a:pPr marL="342900" indent="-342900">
              <a:buClr>
                <a:schemeClr val="accent1"/>
              </a:buClr>
              <a:buFont typeface="Wingdings" panose="05000000000000000000" pitchFamily="2" charset="2"/>
              <a:buChar char="q"/>
            </a:pPr>
            <a:r>
              <a:rPr lang="tr-TR" sz="2200" b="1" i="1" dirty="0">
                <a:solidFill>
                  <a:srgbClr val="000000"/>
                </a:solidFill>
              </a:rPr>
              <a:t>İlk giren ilk  çıkar </a:t>
            </a:r>
            <a:r>
              <a:rPr lang="tr-TR" sz="2200" dirty="0">
                <a:solidFill>
                  <a:srgbClr val="000000"/>
                </a:solidFill>
              </a:rPr>
              <a:t>kuralı uygulanmalı</a:t>
            </a:r>
          </a:p>
          <a:p>
            <a:pPr marL="342900" indent="-342900">
              <a:buClr>
                <a:schemeClr val="accent1"/>
              </a:buClr>
              <a:buFont typeface="Wingdings" panose="05000000000000000000" pitchFamily="2" charset="2"/>
              <a:buChar char="q"/>
            </a:pPr>
            <a:r>
              <a:rPr lang="tr-TR" altLang="tr-TR" sz="2200" dirty="0">
                <a:solidFill>
                  <a:srgbClr val="000000"/>
                </a:solidFill>
              </a:rPr>
              <a:t>Temiz çamaşırlar doğrudan güneş ışığından ve sudan uzak alanlarda depolanmalıdır</a:t>
            </a:r>
          </a:p>
          <a:p>
            <a:pPr marL="342900" indent="-342900">
              <a:buClr>
                <a:schemeClr val="accent1"/>
              </a:buClr>
              <a:buFont typeface="Wingdings" panose="05000000000000000000" pitchFamily="2" charset="2"/>
              <a:buChar char="q"/>
            </a:pPr>
            <a:r>
              <a:rPr lang="tr-TR" altLang="tr-TR" sz="2200" dirty="0">
                <a:solidFill>
                  <a:srgbClr val="000000"/>
                </a:solidFill>
              </a:rPr>
              <a:t>Kalıcı lekesi olan, rengi solmuş veya termal/fiziksel hasar görmüş ürünler 'yeniden kullanım için uygunsuz' kabul edilerek sistemden çıkarılmalıdır</a:t>
            </a:r>
            <a:endParaRPr lang="tr-TR" sz="2200" dirty="0"/>
          </a:p>
          <a:p>
            <a:endParaRPr lang="tr-TR" dirty="0"/>
          </a:p>
        </p:txBody>
      </p:sp>
    </p:spTree>
    <p:extLst>
      <p:ext uri="{BB962C8B-B14F-4D97-AF65-F5344CB8AC3E}">
        <p14:creationId xmlns:p14="http://schemas.microsoft.com/office/powerpoint/2010/main" val="3963374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0404E-41A4-7402-2A05-68E54E88223A}"/>
            </a:ext>
          </a:extLst>
        </p:cNvPr>
        <p:cNvGrpSpPr/>
        <p:nvPr/>
      </p:nvGrpSpPr>
      <p:grpSpPr>
        <a:xfrm>
          <a:off x="0" y="0"/>
          <a:ext cx="0" cy="0"/>
          <a:chOff x="0" y="0"/>
          <a:chExt cx="0" cy="0"/>
        </a:xfrm>
      </p:grpSpPr>
      <p:sp>
        <p:nvSpPr>
          <p:cNvPr id="4" name="Başlık 3">
            <a:extLst>
              <a:ext uri="{FF2B5EF4-FFF2-40B4-BE49-F238E27FC236}">
                <a16:creationId xmlns:a16="http://schemas.microsoft.com/office/drawing/2014/main" id="{4BC010D9-3BB6-1055-C1F2-B0714AF01C35}"/>
              </a:ext>
            </a:extLst>
          </p:cNvPr>
          <p:cNvSpPr>
            <a:spLocks noGrp="1"/>
          </p:cNvSpPr>
          <p:nvPr>
            <p:ph type="ctrTitle"/>
          </p:nvPr>
        </p:nvSpPr>
        <p:spPr>
          <a:xfrm>
            <a:off x="2760784" y="1643743"/>
            <a:ext cx="6688015" cy="2383133"/>
          </a:xfrm>
          <a:solidFill>
            <a:schemeClr val="bg2">
              <a:lumMod val="50000"/>
            </a:schemeClr>
          </a:solidFill>
          <a:ln>
            <a:solidFill>
              <a:schemeClr val="bg2">
                <a:lumMod val="50000"/>
              </a:schemeClr>
            </a:solidFill>
          </a:ln>
          <a:scene3d>
            <a:camera prst="orthographicFront"/>
            <a:lightRig rig="threePt" dir="t"/>
          </a:scene3d>
          <a:sp3d>
            <a:bevelT w="501650" prst="coolSlant"/>
            <a:bevelB w="495300" h="50800" prst="softRound"/>
          </a:sp3d>
        </p:spPr>
        <p:txBody>
          <a:bodyPr>
            <a:noAutofit/>
          </a:bodyPr>
          <a:lstStyle/>
          <a:p>
            <a:pPr lvl="0" algn="ctr" eaLnBrk="0" fontAlgn="base" hangingPunct="0">
              <a:lnSpc>
                <a:spcPct val="100000"/>
              </a:lnSpc>
              <a:spcAft>
                <a:spcPct val="0"/>
              </a:spcAft>
              <a:buClr>
                <a:srgbClr val="FF9900"/>
              </a:buClr>
            </a:pPr>
            <a:r>
              <a:rPr lang="tr-TR" altLang="tr-TR" sz="4400" b="1" dirty="0">
                <a:solidFill>
                  <a:schemeClr val="bg1"/>
                </a:solidFill>
                <a:latin typeface="+mn-lt"/>
              </a:rPr>
              <a:t>DAĞITIM</a:t>
            </a:r>
          </a:p>
        </p:txBody>
      </p:sp>
      <p:pic>
        <p:nvPicPr>
          <p:cNvPr id="8" name="Resim 7">
            <a:extLst>
              <a:ext uri="{FF2B5EF4-FFF2-40B4-BE49-F238E27FC236}">
                <a16:creationId xmlns:a16="http://schemas.microsoft.com/office/drawing/2014/main" id="{5A2CD021-31D5-240B-9828-0C72AFE1136B}"/>
              </a:ext>
            </a:extLst>
          </p:cNvPr>
          <p:cNvPicPr>
            <a:picLocks noChangeAspect="1"/>
          </p:cNvPicPr>
          <p:nvPr/>
        </p:nvPicPr>
        <p:blipFill>
          <a:blip r:embed="rId2"/>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1245623343"/>
      </p:ext>
    </p:extLst>
  </p:cSld>
  <p:clrMapOvr>
    <a:masterClrMapping/>
  </p:clrMapOvr>
  <p:transition>
    <p:circl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61287" y="757667"/>
            <a:ext cx="6772891" cy="699037"/>
          </a:xfrm>
        </p:spPr>
        <p:txBody>
          <a:bodyPr>
            <a:normAutofit fontScale="90000"/>
          </a:bodyPr>
          <a:lstStyle/>
          <a:p>
            <a:pPr algn="ctr"/>
            <a:br>
              <a:rPr lang="tr-TR" b="1" dirty="0">
                <a:latin typeface="+mn-lt"/>
              </a:rPr>
            </a:br>
            <a:br>
              <a:rPr lang="tr-TR" b="1" dirty="0">
                <a:solidFill>
                  <a:srgbClr val="C00000"/>
                </a:solidFill>
                <a:latin typeface="+mn-lt"/>
              </a:rPr>
            </a:br>
            <a:r>
              <a:rPr lang="tr-TR" b="1" dirty="0">
                <a:solidFill>
                  <a:schemeClr val="bg2">
                    <a:lumMod val="50000"/>
                  </a:schemeClr>
                </a:solidFill>
                <a:latin typeface="+mn-lt"/>
              </a:rPr>
              <a:t>Temiz Çamaşırların Dağıtımı</a:t>
            </a:r>
          </a:p>
        </p:txBody>
      </p:sp>
      <p:sp>
        <p:nvSpPr>
          <p:cNvPr id="3" name="İçerik Yer Tutucusu 2"/>
          <p:cNvSpPr>
            <a:spLocks noGrp="1"/>
          </p:cNvSpPr>
          <p:nvPr>
            <p:ph idx="1"/>
          </p:nvPr>
        </p:nvSpPr>
        <p:spPr>
          <a:xfrm>
            <a:off x="1161287" y="1987247"/>
            <a:ext cx="10667647" cy="699038"/>
          </a:xfrm>
        </p:spPr>
        <p:txBody>
          <a:bodyPr>
            <a:normAutofit fontScale="92500"/>
          </a:bodyPr>
          <a:lstStyle/>
          <a:p>
            <a:r>
              <a:rPr lang="tr-TR" sz="2600" dirty="0">
                <a:solidFill>
                  <a:srgbClr val="000000"/>
                </a:solidFill>
              </a:rPr>
              <a:t>Temiz çamaşırlar, </a:t>
            </a:r>
            <a:r>
              <a:rPr lang="tr-TR" sz="2600" b="1" dirty="0">
                <a:solidFill>
                  <a:srgbClr val="000000"/>
                </a:solidFill>
              </a:rPr>
              <a:t>kapalı, etiketli ve hijyenik</a:t>
            </a:r>
            <a:r>
              <a:rPr lang="tr-TR" sz="2600" dirty="0">
                <a:solidFill>
                  <a:srgbClr val="000000"/>
                </a:solidFill>
              </a:rPr>
              <a:t> paketlerle ilgili birimlere ulaştırılmalıdır</a:t>
            </a:r>
          </a:p>
          <a:p>
            <a:endParaRPr lang="tr-TR" dirty="0"/>
          </a:p>
        </p:txBody>
      </p:sp>
      <p:pic>
        <p:nvPicPr>
          <p:cNvPr id="1026" name="Picture 2" descr="Hastane Çamaşır Toplama Arabası | Plastik Çamaşır Arabası Fiyatları">
            <a:extLst>
              <a:ext uri="{FF2B5EF4-FFF2-40B4-BE49-F238E27FC236}">
                <a16:creationId xmlns:a16="http://schemas.microsoft.com/office/drawing/2014/main" id="{38DCECB9-E982-904E-BC26-CA9649C32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7878" y="2686285"/>
            <a:ext cx="3567259" cy="3396651"/>
          </a:xfrm>
          <a:prstGeom prst="rect">
            <a:avLst/>
          </a:prstGeom>
          <a:noFill/>
          <a:extLst>
            <a:ext uri="{909E8E84-426E-40DD-AFC4-6F175D3DCCD1}">
              <a14:hiddenFill xmlns:a14="http://schemas.microsoft.com/office/drawing/2010/main">
                <a:solidFill>
                  <a:srgbClr val="FFFFFF"/>
                </a:solidFill>
              </a14:hiddenFill>
            </a:ext>
          </a:extLst>
        </p:spPr>
      </p:pic>
      <p:pic>
        <p:nvPicPr>
          <p:cNvPr id="7" name="İçerik Yer Tutucusu 3">
            <a:extLst>
              <a:ext uri="{FF2B5EF4-FFF2-40B4-BE49-F238E27FC236}">
                <a16:creationId xmlns:a16="http://schemas.microsoft.com/office/drawing/2014/main" id="{22EB3521-CFD6-8B44-9648-8945A42BCD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382" y="2880350"/>
            <a:ext cx="2513548" cy="3008523"/>
          </a:xfrm>
          <a:prstGeom prst="rect">
            <a:avLst/>
          </a:prstGeom>
        </p:spPr>
      </p:pic>
      <p:pic>
        <p:nvPicPr>
          <p:cNvPr id="8" name="Resim 6">
            <a:extLst>
              <a:ext uri="{FF2B5EF4-FFF2-40B4-BE49-F238E27FC236}">
                <a16:creationId xmlns:a16="http://schemas.microsoft.com/office/drawing/2014/main" id="{DAC4B32B-D0B0-3C4B-91D0-34A23CD4B1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9152" y="2880349"/>
            <a:ext cx="2558043" cy="3008524"/>
          </a:xfrm>
          <a:prstGeom prst="rect">
            <a:avLst/>
          </a:prstGeom>
        </p:spPr>
      </p:pic>
    </p:spTree>
    <p:extLst>
      <p:ext uri="{BB962C8B-B14F-4D97-AF65-F5344CB8AC3E}">
        <p14:creationId xmlns:p14="http://schemas.microsoft.com/office/powerpoint/2010/main" val="102869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AA841FE-F664-C017-2505-4C35F7283EFE}"/>
              </a:ext>
            </a:extLst>
          </p:cNvPr>
          <p:cNvSpPr>
            <a:spLocks noGrp="1"/>
          </p:cNvSpPr>
          <p:nvPr>
            <p:ph type="title"/>
          </p:nvPr>
        </p:nvSpPr>
        <p:spPr/>
        <p:txBody>
          <a:bodyPr/>
          <a:lstStyle/>
          <a:p>
            <a:r>
              <a:rPr lang="en-US" sz="4800" b="1" dirty="0" err="1">
                <a:solidFill>
                  <a:schemeClr val="bg2">
                    <a:lumMod val="50000"/>
                  </a:schemeClr>
                </a:solidFill>
                <a:latin typeface="Calibri" panose="020F0502020204030204" pitchFamily="34" charset="0"/>
                <a:cs typeface="Calibri" panose="020F0502020204030204" pitchFamily="34" charset="0"/>
              </a:rPr>
              <a:t>Temiz</a:t>
            </a:r>
            <a:r>
              <a:rPr lang="en-US" sz="4800" b="1" dirty="0">
                <a:solidFill>
                  <a:schemeClr val="bg2">
                    <a:lumMod val="50000"/>
                  </a:schemeClr>
                </a:solidFill>
                <a:latin typeface="Calibri" panose="020F0502020204030204" pitchFamily="34" charset="0"/>
                <a:cs typeface="Calibri" panose="020F0502020204030204" pitchFamily="34" charset="0"/>
              </a:rPr>
              <a:t> </a:t>
            </a:r>
            <a:r>
              <a:rPr lang="tr-TR" sz="4800" b="1" dirty="0">
                <a:solidFill>
                  <a:schemeClr val="bg2">
                    <a:lumMod val="50000"/>
                  </a:schemeClr>
                </a:solidFill>
                <a:latin typeface="Calibri" panose="020F0502020204030204" pitchFamily="34" charset="0"/>
                <a:cs typeface="Calibri" panose="020F0502020204030204" pitchFamily="34" charset="0"/>
              </a:rPr>
              <a:t>Çamaşırların Dağıtımı</a:t>
            </a:r>
            <a:endParaRPr lang="tr-TR" dirty="0">
              <a:solidFill>
                <a:schemeClr val="bg2">
                  <a:lumMod val="50000"/>
                </a:schemeClr>
              </a:solidFill>
            </a:endParaRPr>
          </a:p>
        </p:txBody>
      </p:sp>
      <p:sp>
        <p:nvSpPr>
          <p:cNvPr id="3" name="İçerik Yer Tutucusu 2">
            <a:extLst>
              <a:ext uri="{FF2B5EF4-FFF2-40B4-BE49-F238E27FC236}">
                <a16:creationId xmlns:a16="http://schemas.microsoft.com/office/drawing/2014/main" id="{5F141E82-304F-00DC-5DFB-3D7215260478}"/>
              </a:ext>
            </a:extLst>
          </p:cNvPr>
          <p:cNvSpPr>
            <a:spLocks noGrp="1"/>
          </p:cNvSpPr>
          <p:nvPr>
            <p:ph idx="1"/>
          </p:nvPr>
        </p:nvSpPr>
        <p:spPr>
          <a:xfrm>
            <a:off x="1097280" y="1845734"/>
            <a:ext cx="10652760" cy="4023360"/>
          </a:xfrm>
        </p:spPr>
        <p:txBody>
          <a:bodyPr>
            <a:noAutofit/>
          </a:bodyPr>
          <a:lstStyle/>
          <a:p>
            <a:pPr>
              <a:buFont typeface="Wingdings" panose="05000000000000000000" pitchFamily="2" charset="2"/>
              <a:buChar char="q"/>
            </a:pPr>
            <a:r>
              <a:rPr lang="tr-TR" sz="2400" dirty="0"/>
              <a:t> </a:t>
            </a:r>
            <a:r>
              <a:rPr lang="tr-TR" sz="2400" dirty="0">
                <a:solidFill>
                  <a:srgbClr val="000000"/>
                </a:solidFill>
              </a:rPr>
              <a:t>Temiz çamaşırlar, temiz çamaşır taşıma arabalarına birimlerine göre yüklenmeli ve temiz çamaşır teslim kapısından çıkarılarak dağıtımı sağlanmalı</a:t>
            </a:r>
          </a:p>
          <a:p>
            <a:pPr>
              <a:buFont typeface="Wingdings" panose="05000000000000000000" pitchFamily="2" charset="2"/>
              <a:buChar char="q"/>
            </a:pPr>
            <a:r>
              <a:rPr lang="tr-TR" sz="2400" dirty="0">
                <a:solidFill>
                  <a:srgbClr val="000000"/>
                </a:solidFill>
              </a:rPr>
              <a:t> Temiz- kirli çamaşırlar aynı asansörde ve aynı araçta taşınmamalı</a:t>
            </a:r>
          </a:p>
          <a:p>
            <a:pPr>
              <a:buFont typeface="Wingdings" panose="05000000000000000000" pitchFamily="2" charset="2"/>
              <a:buChar char="q"/>
            </a:pPr>
            <a:r>
              <a:rPr lang="tr-TR" sz="2400" dirty="0">
                <a:solidFill>
                  <a:srgbClr val="000000"/>
                </a:solidFill>
              </a:rPr>
              <a:t> Servislere dağıtım sırasında temiz çamaşır/taşıma asansörü kullanılmalı</a:t>
            </a:r>
          </a:p>
          <a:p>
            <a:pPr>
              <a:buFont typeface="Wingdings" panose="05000000000000000000" pitchFamily="2" charset="2"/>
              <a:buChar char="q"/>
            </a:pPr>
            <a:r>
              <a:rPr lang="tr-TR" sz="2400" dirty="0">
                <a:solidFill>
                  <a:srgbClr val="000000"/>
                </a:solidFill>
              </a:rPr>
              <a:t> Katlarda ve birimlerde bulunan temiz çamaşır depolarında, temiz çamaşırlar paketli ve kullanıma hazır halde depolanmalı</a:t>
            </a:r>
          </a:p>
          <a:p>
            <a:pPr>
              <a:buFont typeface="Wingdings" panose="05000000000000000000" pitchFamily="2" charset="2"/>
              <a:buChar char="q"/>
            </a:pPr>
            <a:r>
              <a:rPr lang="tr-TR" sz="2400" dirty="0">
                <a:solidFill>
                  <a:srgbClr val="000000"/>
                </a:solidFill>
              </a:rPr>
              <a:t> Katlarda veya birimlerde temiz çamaşırlar temizlenebilir, hava sirkülasyonuna izin veren, uygun raflarda (yerden 20 cm yükseklikte, kapaklı ya da kapaksız) depolanmalı</a:t>
            </a:r>
          </a:p>
          <a:p>
            <a:pPr>
              <a:buFont typeface="Wingdings" panose="05000000000000000000" pitchFamily="2" charset="2"/>
              <a:buChar char="q"/>
            </a:pPr>
            <a:r>
              <a:rPr lang="tr-TR" sz="2400" dirty="0">
                <a:solidFill>
                  <a:srgbClr val="000000"/>
                </a:solidFill>
              </a:rPr>
              <a:t> Depo alanı içerisinde temiz çamaşır dışında başka malzeme/ürün bulundurulmamalı</a:t>
            </a:r>
          </a:p>
        </p:txBody>
      </p:sp>
    </p:spTree>
    <p:extLst>
      <p:ext uri="{BB962C8B-B14F-4D97-AF65-F5344CB8AC3E}">
        <p14:creationId xmlns:p14="http://schemas.microsoft.com/office/powerpoint/2010/main" val="2789508538"/>
      </p:ext>
    </p:extLst>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5AB9B97-536F-F762-8A7C-769B804C844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DCB3805A-5818-9A1A-2244-88AA3A94267F}"/>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3B5DECB9-A53E-4CD1-CECF-6A19277F4726}"/>
              </a:ext>
            </a:extLst>
          </p:cNvPr>
          <p:cNvPicPr>
            <a:picLocks noChangeAspect="1"/>
          </p:cNvPicPr>
          <p:nvPr/>
        </p:nvPicPr>
        <p:blipFill>
          <a:blip r:embed="rId2"/>
          <a:stretch>
            <a:fillRect/>
          </a:stretch>
        </p:blipFill>
        <p:spPr>
          <a:xfrm>
            <a:off x="0" y="32657"/>
            <a:ext cx="12192000" cy="6792686"/>
          </a:xfrm>
          <a:prstGeom prst="rect">
            <a:avLst/>
          </a:prstGeom>
        </p:spPr>
      </p:pic>
    </p:spTree>
    <p:extLst>
      <p:ext uri="{BB962C8B-B14F-4D97-AF65-F5344CB8AC3E}">
        <p14:creationId xmlns:p14="http://schemas.microsoft.com/office/powerpoint/2010/main" val="701058233"/>
      </p:ext>
    </p:extLst>
  </p:cSld>
  <p:clrMapOvr>
    <a:masterClrMapping/>
  </p:clrMapOvr>
  <p:transition>
    <p:circl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9689F5-1A4B-C59F-5D4E-2F19F8B600DC}"/>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68999D7A-2434-9473-553B-709F6220B348}"/>
              </a:ext>
            </a:extLst>
          </p:cNvPr>
          <p:cNvSpPr>
            <a:spLocks noGrp="1"/>
          </p:cNvSpPr>
          <p:nvPr>
            <p:ph idx="1"/>
          </p:nvPr>
        </p:nvSpPr>
        <p:spPr/>
        <p:txBody>
          <a:bodyPr/>
          <a:lstStyle/>
          <a:p>
            <a:endParaRPr lang="tr-TR" dirty="0"/>
          </a:p>
        </p:txBody>
      </p:sp>
      <p:pic>
        <p:nvPicPr>
          <p:cNvPr id="6" name="Resim 5">
            <a:extLst>
              <a:ext uri="{FF2B5EF4-FFF2-40B4-BE49-F238E27FC236}">
                <a16:creationId xmlns:a16="http://schemas.microsoft.com/office/drawing/2014/main" id="{7C620EE2-4509-55AA-A659-AAAC175A203A}"/>
              </a:ext>
            </a:extLst>
          </p:cNvPr>
          <p:cNvPicPr>
            <a:picLocks noChangeAspect="1"/>
          </p:cNvPicPr>
          <p:nvPr/>
        </p:nvPicPr>
        <p:blipFill>
          <a:blip r:embed="rId2"/>
          <a:stretch>
            <a:fillRect/>
          </a:stretch>
        </p:blipFill>
        <p:spPr>
          <a:xfrm>
            <a:off x="0" y="-155448"/>
            <a:ext cx="12192000" cy="6980047"/>
          </a:xfrm>
          <a:prstGeom prst="rect">
            <a:avLst/>
          </a:prstGeom>
        </p:spPr>
      </p:pic>
    </p:spTree>
    <p:extLst>
      <p:ext uri="{BB962C8B-B14F-4D97-AF65-F5344CB8AC3E}">
        <p14:creationId xmlns:p14="http://schemas.microsoft.com/office/powerpoint/2010/main" val="1372306966"/>
      </p:ext>
    </p:extLst>
  </p:cSld>
  <p:clrMapOvr>
    <a:masterClrMapping/>
  </p:clrMapOvr>
  <p:transition>
    <p:circl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0404E-41A4-7402-2A05-68E54E88223A}"/>
            </a:ext>
          </a:extLst>
        </p:cNvPr>
        <p:cNvGrpSpPr/>
        <p:nvPr/>
      </p:nvGrpSpPr>
      <p:grpSpPr>
        <a:xfrm>
          <a:off x="0" y="0"/>
          <a:ext cx="0" cy="0"/>
          <a:chOff x="0" y="0"/>
          <a:chExt cx="0" cy="0"/>
        </a:xfrm>
      </p:grpSpPr>
      <p:sp>
        <p:nvSpPr>
          <p:cNvPr id="4" name="Başlık 3">
            <a:extLst>
              <a:ext uri="{FF2B5EF4-FFF2-40B4-BE49-F238E27FC236}">
                <a16:creationId xmlns:a16="http://schemas.microsoft.com/office/drawing/2014/main" id="{4BC010D9-3BB6-1055-C1F2-B0714AF01C35}"/>
              </a:ext>
            </a:extLst>
          </p:cNvPr>
          <p:cNvSpPr>
            <a:spLocks noGrp="1"/>
          </p:cNvSpPr>
          <p:nvPr>
            <p:ph type="ctrTitle"/>
          </p:nvPr>
        </p:nvSpPr>
        <p:spPr>
          <a:xfrm>
            <a:off x="1854926" y="1969477"/>
            <a:ext cx="9147908" cy="1960685"/>
          </a:xfrm>
          <a:solidFill>
            <a:schemeClr val="accent2"/>
          </a:solidFill>
          <a:ln>
            <a:solidFill>
              <a:srgbClr val="666DA4"/>
            </a:solidFill>
          </a:ln>
          <a:scene3d>
            <a:camera prst="orthographicFront"/>
            <a:lightRig rig="threePt" dir="t"/>
          </a:scene3d>
          <a:sp3d>
            <a:bevelT w="501650" prst="coolSlant"/>
            <a:bevelB w="495300" h="50800" prst="softRound"/>
          </a:sp3d>
        </p:spPr>
        <p:txBody>
          <a:bodyPr>
            <a:noAutofit/>
          </a:bodyPr>
          <a:lstStyle/>
          <a:p>
            <a:pPr lvl="0" eaLnBrk="0" fontAlgn="base" hangingPunct="0">
              <a:lnSpc>
                <a:spcPct val="100000"/>
              </a:lnSpc>
              <a:spcAft>
                <a:spcPct val="0"/>
              </a:spcAft>
              <a:buClr>
                <a:srgbClr val="FF9900"/>
              </a:buClr>
            </a:pPr>
            <a:r>
              <a:rPr lang="tr-TR" altLang="tr-TR" sz="4400" b="1" dirty="0">
                <a:solidFill>
                  <a:schemeClr val="bg1"/>
                </a:solidFill>
                <a:latin typeface="+mn-lt"/>
              </a:rPr>
              <a:t>              KALİTE KONTROL- KAYIT</a:t>
            </a:r>
            <a:br>
              <a:rPr lang="tr-TR" altLang="tr-TR" sz="4400" b="1" dirty="0">
                <a:solidFill>
                  <a:schemeClr val="bg1"/>
                </a:solidFill>
                <a:latin typeface="+mn-lt"/>
              </a:rPr>
            </a:br>
            <a:endParaRPr lang="tr-TR" altLang="tr-TR" sz="4400" b="1" dirty="0">
              <a:solidFill>
                <a:schemeClr val="bg1"/>
              </a:solidFill>
              <a:latin typeface="+mn-lt"/>
            </a:endParaRPr>
          </a:p>
        </p:txBody>
      </p:sp>
      <p:pic>
        <p:nvPicPr>
          <p:cNvPr id="8" name="Resim 7">
            <a:extLst>
              <a:ext uri="{FF2B5EF4-FFF2-40B4-BE49-F238E27FC236}">
                <a16:creationId xmlns:a16="http://schemas.microsoft.com/office/drawing/2014/main" id="{5A2CD021-31D5-240B-9828-0C72AFE1136B}"/>
              </a:ext>
            </a:extLst>
          </p:cNvPr>
          <p:cNvPicPr>
            <a:picLocks noChangeAspect="1"/>
          </p:cNvPicPr>
          <p:nvPr/>
        </p:nvPicPr>
        <p:blipFill>
          <a:blip r:embed="rId2"/>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35264110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44E7A7-BF50-C098-80CE-07F21DA4564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80D7462-E903-773D-124C-7AFC08531B52}"/>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DC447C8C-5F91-FE2D-0B01-8FD792D6C576}"/>
              </a:ext>
            </a:extLst>
          </p:cNvPr>
          <p:cNvPicPr>
            <a:picLocks noChangeAspect="1"/>
          </p:cNvPicPr>
          <p:nvPr/>
        </p:nvPicPr>
        <p:blipFill>
          <a:blip r:embed="rId2"/>
          <a:stretch>
            <a:fillRect/>
          </a:stretch>
        </p:blipFill>
        <p:spPr>
          <a:xfrm>
            <a:off x="94488" y="0"/>
            <a:ext cx="11000232" cy="6188597"/>
          </a:xfrm>
          <a:prstGeom prst="rect">
            <a:avLst/>
          </a:prstGeom>
        </p:spPr>
      </p:pic>
    </p:spTree>
    <p:extLst>
      <p:ext uri="{BB962C8B-B14F-4D97-AF65-F5344CB8AC3E}">
        <p14:creationId xmlns:p14="http://schemas.microsoft.com/office/powerpoint/2010/main" val="25451864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666EFE9-DDA9-C2DA-D061-2B3A75494E14}"/>
              </a:ext>
            </a:extLst>
          </p:cNvPr>
          <p:cNvSpPr>
            <a:spLocks noGrp="1"/>
          </p:cNvSpPr>
          <p:nvPr>
            <p:ph type="title"/>
          </p:nvPr>
        </p:nvSpPr>
        <p:spPr/>
        <p:txBody>
          <a:bodyPr/>
          <a:lstStyle/>
          <a:p>
            <a:r>
              <a:rPr lang="tr-TR" b="1" dirty="0">
                <a:solidFill>
                  <a:srgbClr val="7030A0"/>
                </a:solidFill>
                <a:latin typeface="+mn-lt"/>
              </a:rPr>
              <a:t>Proses Kontrolü ve Validasyon</a:t>
            </a:r>
          </a:p>
        </p:txBody>
      </p:sp>
      <p:sp>
        <p:nvSpPr>
          <p:cNvPr id="3" name="İçerik Yer Tutucusu 2">
            <a:extLst>
              <a:ext uri="{FF2B5EF4-FFF2-40B4-BE49-F238E27FC236}">
                <a16:creationId xmlns:a16="http://schemas.microsoft.com/office/drawing/2014/main" id="{36607E9C-D0B4-0A67-397D-6EFC76920AA5}"/>
              </a:ext>
            </a:extLst>
          </p:cNvPr>
          <p:cNvSpPr>
            <a:spLocks noGrp="1"/>
          </p:cNvSpPr>
          <p:nvPr>
            <p:ph idx="1"/>
          </p:nvPr>
        </p:nvSpPr>
        <p:spPr/>
        <p:txBody>
          <a:bodyPr>
            <a:normAutofit/>
          </a:bodyPr>
          <a:lstStyle/>
          <a:p>
            <a:pPr>
              <a:buFont typeface="Arial" panose="020B0604020202020204" pitchFamily="34" charset="0"/>
              <a:buChar char="•"/>
            </a:pPr>
            <a:endParaRPr lang="tr-TR" sz="2800" dirty="0">
              <a:solidFill>
                <a:srgbClr val="000000"/>
              </a:solidFill>
            </a:endParaRPr>
          </a:p>
          <a:p>
            <a:pPr algn="just">
              <a:buFont typeface="Arial" panose="020B0604020202020204" pitchFamily="34" charset="0"/>
              <a:buChar char="•"/>
            </a:pPr>
            <a:r>
              <a:rPr lang="tr-TR" sz="2800" dirty="0">
                <a:solidFill>
                  <a:srgbClr val="000000"/>
                </a:solidFill>
              </a:rPr>
              <a:t>Yıkama–dezenfeksiyon döngüsünün mikrobiyolojik etkinliği kemo-termal yıkama validasyonu ile doğrulanmalıdır. </a:t>
            </a:r>
          </a:p>
          <a:p>
            <a:pPr algn="just">
              <a:buFont typeface="Arial" panose="020B0604020202020204" pitchFamily="34" charset="0"/>
              <a:buChar char="•"/>
            </a:pPr>
            <a:endParaRPr lang="tr-TR" sz="2800" dirty="0">
              <a:solidFill>
                <a:srgbClr val="000000"/>
              </a:solidFill>
            </a:endParaRPr>
          </a:p>
          <a:p>
            <a:pPr algn="just">
              <a:buFont typeface="Arial" panose="020B0604020202020204" pitchFamily="34" charset="0"/>
              <a:buChar char="•"/>
            </a:pPr>
            <a:r>
              <a:rPr lang="tr-TR" sz="2800" dirty="0">
                <a:solidFill>
                  <a:srgbClr val="000000"/>
                </a:solidFill>
              </a:rPr>
              <a:t>Proses validasyonu yılda en az bir kez, ayrıca makine değişikliği, kimyasal formül değişimi veya proses modifikasyonlarında tekrarlanmalıdır </a:t>
            </a:r>
          </a:p>
        </p:txBody>
      </p:sp>
    </p:spTree>
    <p:extLst>
      <p:ext uri="{BB962C8B-B14F-4D97-AF65-F5344CB8AC3E}">
        <p14:creationId xmlns:p14="http://schemas.microsoft.com/office/powerpoint/2010/main" val="36429562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666EFE9-DDA9-C2DA-D061-2B3A75494E14}"/>
              </a:ext>
            </a:extLst>
          </p:cNvPr>
          <p:cNvSpPr>
            <a:spLocks noGrp="1"/>
          </p:cNvSpPr>
          <p:nvPr>
            <p:ph type="title"/>
          </p:nvPr>
        </p:nvSpPr>
        <p:spPr/>
        <p:txBody>
          <a:bodyPr>
            <a:normAutofit/>
          </a:bodyPr>
          <a:lstStyle/>
          <a:p>
            <a:r>
              <a:rPr lang="tr-TR" b="1" dirty="0">
                <a:solidFill>
                  <a:srgbClr val="7030A0"/>
                </a:solidFill>
                <a:latin typeface="+mn-lt"/>
              </a:rPr>
              <a:t>Proses Kontrolü ve Validasyon</a:t>
            </a:r>
          </a:p>
        </p:txBody>
      </p:sp>
      <p:sp>
        <p:nvSpPr>
          <p:cNvPr id="3" name="İçerik Yer Tutucusu 2">
            <a:extLst>
              <a:ext uri="{FF2B5EF4-FFF2-40B4-BE49-F238E27FC236}">
                <a16:creationId xmlns:a16="http://schemas.microsoft.com/office/drawing/2014/main" id="{36607E9C-D0B4-0A67-397D-6EFC76920AA5}"/>
              </a:ext>
            </a:extLst>
          </p:cNvPr>
          <p:cNvSpPr>
            <a:spLocks noGrp="1"/>
          </p:cNvSpPr>
          <p:nvPr>
            <p:ph idx="1"/>
          </p:nvPr>
        </p:nvSpPr>
        <p:spPr/>
        <p:txBody>
          <a:bodyPr>
            <a:normAutofit fontScale="92500" lnSpcReduction="20000"/>
          </a:bodyPr>
          <a:lstStyle/>
          <a:p>
            <a:pPr marL="0" lvl="0" indent="0" algn="just">
              <a:lnSpc>
                <a:spcPct val="150000"/>
              </a:lnSpc>
              <a:spcAft>
                <a:spcPts val="800"/>
              </a:spcAft>
              <a:buSzPts val="1000"/>
              <a:buNone/>
              <a:tabLst>
                <a:tab pos="457200" algn="l"/>
              </a:tabLst>
            </a:pPr>
            <a:r>
              <a:rPr lang="tr-TR" sz="2400" b="1"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Sıcaklık:</a:t>
            </a:r>
            <a:r>
              <a:rPr lang="tr-TR" sz="24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r>
              <a:rPr lang="tr-TR" sz="24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 az 60 °C (standart tekstiller) veya validasyonla belirlenmiş eşdeğer kimyasal–zaman kombinasyonu olmalıdır.</a:t>
            </a:r>
            <a:endParaRPr lang="tr-TR" sz="2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just">
              <a:lnSpc>
                <a:spcPct val="150000"/>
              </a:lnSpc>
              <a:spcAft>
                <a:spcPts val="800"/>
              </a:spcAft>
              <a:buSzPts val="1000"/>
              <a:buNone/>
              <a:tabLst>
                <a:tab pos="457200" algn="l"/>
              </a:tabLst>
            </a:pPr>
            <a:r>
              <a:rPr lang="tr-TR" sz="2400" b="1"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Zaman:</a:t>
            </a:r>
            <a:r>
              <a:rPr lang="tr-TR" sz="24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r>
              <a:rPr lang="tr-TR" sz="24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Her bir işlem adımı için üretici ve standartlara göre belirlenmiş minimum süre (ör. 10–15 dakika) olmalıdır.</a:t>
            </a:r>
            <a:endParaRPr lang="tr-TR" sz="2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just">
              <a:lnSpc>
                <a:spcPct val="150000"/>
              </a:lnSpc>
              <a:spcAft>
                <a:spcPts val="800"/>
              </a:spcAft>
              <a:buSzPts val="1000"/>
              <a:buNone/>
              <a:tabLst>
                <a:tab pos="457200" algn="l"/>
              </a:tabLst>
            </a:pPr>
            <a:r>
              <a:rPr lang="tr-TR" sz="2400" b="1"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Kimyasal ajan:</a:t>
            </a:r>
            <a:r>
              <a:rPr lang="tr-TR" sz="24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r>
              <a:rPr lang="tr-TR" sz="24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Aktif klor, perasetik asit, hidrojen peroksit veya eşdeğer oksidan içerikli deterjan/dezenfektanlar kullanılmalıdır.</a:t>
            </a:r>
            <a:endParaRPr lang="tr-TR" sz="2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just">
              <a:lnSpc>
                <a:spcPct val="150000"/>
              </a:lnSpc>
              <a:spcAft>
                <a:spcPts val="800"/>
              </a:spcAft>
              <a:buSzPts val="1000"/>
              <a:buNone/>
              <a:tabLst>
                <a:tab pos="457200" algn="l"/>
              </a:tabLst>
            </a:pPr>
            <a:r>
              <a:rPr lang="tr-TR" sz="2400" b="1"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Durulama ve su kalitesi:</a:t>
            </a:r>
            <a:r>
              <a:rPr lang="tr-TR" sz="2400" kern="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r>
              <a:rPr lang="tr-TR" sz="24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Yıkama sonrası durulama suyu uygun standartlarda olmalıdır.</a:t>
            </a:r>
            <a:endParaRPr lang="tr-TR" sz="2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endParaRPr lang="tr-TR" dirty="0"/>
          </a:p>
        </p:txBody>
      </p:sp>
    </p:spTree>
    <p:extLst>
      <p:ext uri="{BB962C8B-B14F-4D97-AF65-F5344CB8AC3E}">
        <p14:creationId xmlns:p14="http://schemas.microsoft.com/office/powerpoint/2010/main" val="41912433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35185" y="251671"/>
            <a:ext cx="8582464" cy="1255952"/>
          </a:xfrm>
        </p:spPr>
        <p:txBody>
          <a:bodyPr>
            <a:noAutofit/>
          </a:bodyPr>
          <a:lstStyle/>
          <a:p>
            <a:pPr algn="ctr"/>
            <a:br>
              <a:rPr lang="tr-TR" sz="3600" b="1" dirty="0">
                <a:solidFill>
                  <a:srgbClr val="7030A0"/>
                </a:solidFill>
                <a:latin typeface="+mn-lt"/>
              </a:rPr>
            </a:br>
            <a:r>
              <a:rPr lang="tr-TR" b="1" dirty="0">
                <a:solidFill>
                  <a:srgbClr val="7030A0"/>
                </a:solidFill>
                <a:latin typeface="+mn-lt"/>
              </a:rPr>
              <a:t>Kalite Kontrol ve İzlenebilirlik</a:t>
            </a:r>
            <a:br>
              <a:rPr lang="tr-TR" sz="4000" b="1" dirty="0">
                <a:solidFill>
                  <a:srgbClr val="0F4C76"/>
                </a:solidFill>
                <a:latin typeface="+mn-lt"/>
              </a:rPr>
            </a:br>
            <a:endParaRPr lang="tr-TR" sz="3600" dirty="0">
              <a:solidFill>
                <a:srgbClr val="0F4C76"/>
              </a:solidFill>
              <a:latin typeface="+mn-lt"/>
            </a:endParaRPr>
          </a:p>
        </p:txBody>
      </p:sp>
      <p:sp>
        <p:nvSpPr>
          <p:cNvPr id="3" name="İçerik Yer Tutucusu 2"/>
          <p:cNvSpPr>
            <a:spLocks noGrp="1"/>
          </p:cNvSpPr>
          <p:nvPr>
            <p:ph idx="1"/>
          </p:nvPr>
        </p:nvSpPr>
        <p:spPr>
          <a:xfrm>
            <a:off x="1091620" y="2157532"/>
            <a:ext cx="6918138" cy="3824613"/>
          </a:xfrm>
        </p:spPr>
        <p:txBody>
          <a:bodyPr>
            <a:normAutofit fontScale="85000" lnSpcReduction="20000"/>
          </a:bodyPr>
          <a:lstStyle/>
          <a:p>
            <a:pPr>
              <a:buFont typeface="Wingdings" panose="05000000000000000000" pitchFamily="2" charset="2"/>
              <a:buChar char="q"/>
            </a:pPr>
            <a:r>
              <a:rPr lang="tr-TR" sz="2400" dirty="0">
                <a:solidFill>
                  <a:srgbClr val="000000"/>
                </a:solidFill>
              </a:rPr>
              <a:t>Her çamaşır partisi için izlenebilirlik sağlanmalıdır. Etiketleme sistemi; yıkama tarihi, işlem parametreleri, makine kodu, sorumlu personel, kontrol sonuçları ve sevk birimini içermelidir</a:t>
            </a:r>
          </a:p>
          <a:p>
            <a:pPr>
              <a:buFont typeface="Wingdings" panose="05000000000000000000" pitchFamily="2" charset="2"/>
              <a:buChar char="q"/>
            </a:pPr>
            <a:r>
              <a:rPr lang="tr-TR" sz="2400" dirty="0">
                <a:solidFill>
                  <a:srgbClr val="000000"/>
                </a:solidFill>
              </a:rPr>
              <a:t>Yıkama kalitesi düzenli olarak test edilmeli </a:t>
            </a:r>
          </a:p>
          <a:p>
            <a:pPr>
              <a:buFont typeface="Wingdings" panose="05000000000000000000" pitchFamily="2" charset="2"/>
              <a:buChar char="q"/>
            </a:pPr>
            <a:r>
              <a:rPr lang="tr-TR" sz="2400" dirty="0">
                <a:solidFill>
                  <a:srgbClr val="000000"/>
                </a:solidFill>
              </a:rPr>
              <a:t> Mikrobiyolojik analizler rutin önerilmez</a:t>
            </a:r>
          </a:p>
          <a:p>
            <a:pPr>
              <a:buFont typeface="Wingdings" panose="05000000000000000000" pitchFamily="2" charset="2"/>
              <a:buChar char="q"/>
            </a:pPr>
            <a:r>
              <a:rPr lang="tr-TR" sz="2400" dirty="0">
                <a:solidFill>
                  <a:srgbClr val="000000"/>
                </a:solidFill>
              </a:rPr>
              <a:t> </a:t>
            </a:r>
            <a:r>
              <a:rPr lang="tr-TR" sz="2400" b="1" dirty="0">
                <a:solidFill>
                  <a:srgbClr val="000000"/>
                </a:solidFill>
              </a:rPr>
              <a:t>Kayıt sistemi</a:t>
            </a:r>
            <a:r>
              <a:rPr lang="tr-TR" sz="2400" dirty="0">
                <a:solidFill>
                  <a:srgbClr val="000000"/>
                </a:solidFill>
              </a:rPr>
              <a:t> olmalı: Hangi çamaşır ne zaman, nasıl yıkandı?</a:t>
            </a:r>
          </a:p>
          <a:p>
            <a:pPr>
              <a:buFont typeface="Wingdings" panose="05000000000000000000" pitchFamily="2" charset="2"/>
              <a:buChar char="q"/>
            </a:pPr>
            <a:r>
              <a:rPr lang="tr-TR" sz="2400" dirty="0">
                <a:solidFill>
                  <a:srgbClr val="000000"/>
                </a:solidFill>
              </a:rPr>
              <a:t>Geri bildirim mekanizması kurulmalı (örneğin, hemşirelerden temizlik memnuniyeti)</a:t>
            </a:r>
          </a:p>
          <a:p>
            <a:pPr>
              <a:buFont typeface="Wingdings" panose="05000000000000000000" pitchFamily="2" charset="2"/>
              <a:buChar char="q"/>
            </a:pPr>
            <a:r>
              <a:rPr lang="tr-TR" sz="2400" dirty="0">
                <a:solidFill>
                  <a:srgbClr val="000000"/>
                </a:solidFill>
              </a:rPr>
              <a:t>Tüm yıkama makinelerinin ısı sensörleri, dezenfeksiyon standartlarına uygunluk açısından </a:t>
            </a:r>
            <a:r>
              <a:rPr lang="tr-TR" sz="2400" b="1" dirty="0">
                <a:solidFill>
                  <a:srgbClr val="000000"/>
                </a:solidFill>
              </a:rPr>
              <a:t>en az 6 haftada bir</a:t>
            </a:r>
            <a:r>
              <a:rPr lang="tr-TR" sz="2400" dirty="0">
                <a:solidFill>
                  <a:srgbClr val="000000"/>
                </a:solidFill>
              </a:rPr>
              <a:t> teknik kontrolden geçmeli ve bu kontroller denetlenebilir log defterlerine kaydedilmelidir</a:t>
            </a:r>
          </a:p>
          <a:p>
            <a:pPr>
              <a:buFont typeface="Wingdings" panose="05000000000000000000" pitchFamily="2" charset="2"/>
              <a:buChar char="ü"/>
            </a:pPr>
            <a:endParaRPr lang="tr-TR" dirty="0"/>
          </a:p>
          <a:p>
            <a:endParaRPr lang="tr-TR" dirty="0"/>
          </a:p>
        </p:txBody>
      </p:sp>
      <p:pic>
        <p:nvPicPr>
          <p:cNvPr id="7" name="Resim 7">
            <a:extLst>
              <a:ext uri="{FF2B5EF4-FFF2-40B4-BE49-F238E27FC236}">
                <a16:creationId xmlns:a16="http://schemas.microsoft.com/office/drawing/2014/main" id="{DD2C2219-DE15-DB4D-9D8E-BAA73B8423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6543" y="1964186"/>
            <a:ext cx="2636708" cy="2721222"/>
          </a:xfrm>
          <a:prstGeom prst="rect">
            <a:avLst/>
          </a:prstGeom>
        </p:spPr>
      </p:pic>
      <p:pic>
        <p:nvPicPr>
          <p:cNvPr id="8" name="İçerik Yer Tutucusu 3">
            <a:extLst>
              <a:ext uri="{FF2B5EF4-FFF2-40B4-BE49-F238E27FC236}">
                <a16:creationId xmlns:a16="http://schemas.microsoft.com/office/drawing/2014/main" id="{E537B3F5-4289-D04A-8779-3DCB1A92B1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7100" y="3061671"/>
            <a:ext cx="2199920" cy="2920474"/>
          </a:xfrm>
          <a:prstGeom prst="rect">
            <a:avLst/>
          </a:prstGeom>
        </p:spPr>
      </p:pic>
    </p:spTree>
    <p:extLst>
      <p:ext uri="{BB962C8B-B14F-4D97-AF65-F5344CB8AC3E}">
        <p14:creationId xmlns:p14="http://schemas.microsoft.com/office/powerpoint/2010/main" val="3413496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6A6309-ACA6-9346-51D2-40821296206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8EC776CD-74C6-990E-FFC3-F8797D80C2E9}"/>
              </a:ext>
            </a:extLst>
          </p:cNvPr>
          <p:cNvSpPr>
            <a:spLocks noGrp="1"/>
          </p:cNvSpPr>
          <p:nvPr>
            <p:ph idx="1"/>
          </p:nvPr>
        </p:nvSpPr>
        <p:spPr/>
        <p:txBody>
          <a:bodyPr/>
          <a:lstStyle/>
          <a:p>
            <a:endParaRPr lang="tr-TR"/>
          </a:p>
        </p:txBody>
      </p:sp>
      <p:pic>
        <p:nvPicPr>
          <p:cNvPr id="4" name="Picture 2">
            <a:extLst>
              <a:ext uri="{FF2B5EF4-FFF2-40B4-BE49-F238E27FC236}">
                <a16:creationId xmlns:a16="http://schemas.microsoft.com/office/drawing/2014/main" id="{26F4F3EE-A69F-9C23-74C7-5B16DA5BE0FF}"/>
              </a:ext>
            </a:extLst>
          </p:cNvPr>
          <p:cNvPicPr>
            <a:picLocks noChangeAspect="1"/>
          </p:cNvPicPr>
          <p:nvPr/>
        </p:nvPicPr>
        <p:blipFill>
          <a:blip r:embed="rId2"/>
          <a:stretch>
            <a:fillRect/>
          </a:stretch>
        </p:blipFill>
        <p:spPr>
          <a:xfrm>
            <a:off x="0" y="0"/>
            <a:ext cx="12192000" cy="6703442"/>
          </a:xfrm>
          <a:prstGeom prst="rect">
            <a:avLst/>
          </a:prstGeom>
        </p:spPr>
      </p:pic>
    </p:spTree>
    <p:extLst>
      <p:ext uri="{BB962C8B-B14F-4D97-AF65-F5344CB8AC3E}">
        <p14:creationId xmlns:p14="http://schemas.microsoft.com/office/powerpoint/2010/main" val="4027328293"/>
      </p:ext>
    </p:extLst>
  </p:cSld>
  <p:clrMapOvr>
    <a:masterClrMapping/>
  </p:clrMapOvr>
  <p:transition>
    <p:circl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300235" y="271305"/>
            <a:ext cx="9606224" cy="713434"/>
          </a:xfrm>
        </p:spPr>
        <p:txBody>
          <a:bodyPr>
            <a:normAutofit/>
          </a:bodyPr>
          <a:lstStyle/>
          <a:p>
            <a:pPr algn="just"/>
            <a:r>
              <a:rPr lang="tr-TR" sz="3600" b="1" dirty="0">
                <a:solidFill>
                  <a:srgbClr val="7030A0"/>
                </a:solidFill>
                <a:latin typeface="+mn-lt"/>
              </a:rPr>
              <a:t>Çamaşırların Temizlik Kontrol Listesi</a:t>
            </a:r>
          </a:p>
        </p:txBody>
      </p:sp>
      <p:pic>
        <p:nvPicPr>
          <p:cNvPr id="8" name="İçerik Yer Tutucusu 5">
            <a:extLst>
              <a:ext uri="{FF2B5EF4-FFF2-40B4-BE49-F238E27FC236}">
                <a16:creationId xmlns:a16="http://schemas.microsoft.com/office/drawing/2014/main" id="{9B6E0DB3-A488-1344-8FFC-8065D6384AA3}"/>
              </a:ext>
            </a:extLst>
          </p:cNvPr>
          <p:cNvPicPr>
            <a:picLocks noGrp="1" noChangeAspect="1"/>
          </p:cNvPicPr>
          <p:nvPr>
            <p:ph idx="1"/>
          </p:nvPr>
        </p:nvPicPr>
        <p:blipFill rotWithShape="1">
          <a:blip r:embed="rId2"/>
          <a:stretch/>
        </p:blipFill>
        <p:spPr>
          <a:xfrm>
            <a:off x="1774306" y="1846263"/>
            <a:ext cx="8703713" cy="4022725"/>
          </a:xfrm>
          <a:prstGeom prst="rect">
            <a:avLst/>
          </a:prstGeom>
        </p:spPr>
      </p:pic>
      <p:pic>
        <p:nvPicPr>
          <p:cNvPr id="4" name="Resim 3"/>
          <p:cNvPicPr>
            <a:picLocks noChangeAspect="1"/>
          </p:cNvPicPr>
          <p:nvPr/>
        </p:nvPicPr>
        <p:blipFill>
          <a:blip r:embed="rId3"/>
          <a:stretch>
            <a:fillRect/>
          </a:stretch>
        </p:blipFill>
        <p:spPr>
          <a:xfrm>
            <a:off x="501276" y="984739"/>
            <a:ext cx="5905495" cy="4405951"/>
          </a:xfrm>
          <a:prstGeom prst="rect">
            <a:avLst/>
          </a:prstGeom>
          <a:ln>
            <a:solidFill>
              <a:schemeClr val="tx1"/>
            </a:solidFill>
          </a:ln>
        </p:spPr>
      </p:pic>
      <p:pic>
        <p:nvPicPr>
          <p:cNvPr id="5" name="Resim 4"/>
          <p:cNvPicPr>
            <a:picLocks noChangeAspect="1"/>
          </p:cNvPicPr>
          <p:nvPr/>
        </p:nvPicPr>
        <p:blipFill>
          <a:blip r:embed="rId4"/>
          <a:stretch>
            <a:fillRect/>
          </a:stretch>
        </p:blipFill>
        <p:spPr>
          <a:xfrm>
            <a:off x="2004151" y="1584960"/>
            <a:ext cx="5901767" cy="4348592"/>
          </a:xfrm>
          <a:prstGeom prst="rect">
            <a:avLst/>
          </a:prstGeom>
          <a:ln>
            <a:solidFill>
              <a:schemeClr val="tx1"/>
            </a:solidFill>
          </a:ln>
        </p:spPr>
      </p:pic>
    </p:spTree>
    <p:extLst>
      <p:ext uri="{BB962C8B-B14F-4D97-AF65-F5344CB8AC3E}">
        <p14:creationId xmlns:p14="http://schemas.microsoft.com/office/powerpoint/2010/main" val="1506962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BD192-A5FF-AE4D-933E-33BE64D765A2}"/>
              </a:ext>
            </a:extLst>
          </p:cNvPr>
          <p:cNvSpPr>
            <a:spLocks noGrp="1"/>
          </p:cNvSpPr>
          <p:nvPr>
            <p:ph type="title"/>
          </p:nvPr>
        </p:nvSpPr>
        <p:spPr>
          <a:xfrm>
            <a:off x="1097280" y="676022"/>
            <a:ext cx="7338646" cy="803114"/>
          </a:xfrm>
        </p:spPr>
        <p:txBody>
          <a:bodyPr>
            <a:normAutofit/>
          </a:bodyPr>
          <a:lstStyle/>
          <a:p>
            <a:r>
              <a:rPr lang="tr-TR" sz="4400" b="1" dirty="0">
                <a:solidFill>
                  <a:srgbClr val="7030A0"/>
                </a:solidFill>
                <a:latin typeface="+mn-lt"/>
              </a:rPr>
              <a:t>Ç</a:t>
            </a:r>
            <a:r>
              <a:rPr lang="en-TR" sz="4400" b="1" dirty="0">
                <a:solidFill>
                  <a:srgbClr val="7030A0"/>
                </a:solidFill>
                <a:latin typeface="+mn-lt"/>
              </a:rPr>
              <a:t>amaşırhanenin </a:t>
            </a:r>
            <a:r>
              <a:rPr lang="tr-TR" sz="4400" b="1" dirty="0">
                <a:solidFill>
                  <a:srgbClr val="7030A0"/>
                </a:solidFill>
                <a:latin typeface="+mn-lt"/>
              </a:rPr>
              <a:t>T</a:t>
            </a:r>
            <a:r>
              <a:rPr lang="en-TR" sz="4400" b="1" dirty="0">
                <a:solidFill>
                  <a:srgbClr val="7030A0"/>
                </a:solidFill>
                <a:latin typeface="+mn-lt"/>
              </a:rPr>
              <a:t>emizliği</a:t>
            </a:r>
          </a:p>
        </p:txBody>
      </p:sp>
      <p:sp>
        <p:nvSpPr>
          <p:cNvPr id="3" name="Content Placeholder 2">
            <a:extLst>
              <a:ext uri="{FF2B5EF4-FFF2-40B4-BE49-F238E27FC236}">
                <a16:creationId xmlns:a16="http://schemas.microsoft.com/office/drawing/2014/main" id="{9C04D745-0644-0542-BC2E-CCC542E25FF9}"/>
              </a:ext>
            </a:extLst>
          </p:cNvPr>
          <p:cNvSpPr>
            <a:spLocks noGrp="1"/>
          </p:cNvSpPr>
          <p:nvPr>
            <p:ph idx="1"/>
          </p:nvPr>
        </p:nvSpPr>
        <p:spPr/>
        <p:txBody>
          <a:bodyPr>
            <a:normAutofit/>
          </a:bodyPr>
          <a:lstStyle/>
          <a:p>
            <a:pPr>
              <a:lnSpc>
                <a:spcPct val="150000"/>
              </a:lnSpc>
              <a:buFont typeface="Wingdings" panose="05000000000000000000" pitchFamily="2" charset="2"/>
              <a:buChar char="q"/>
            </a:pPr>
            <a:r>
              <a:rPr lang="tr-TR" sz="2600" dirty="0">
                <a:solidFill>
                  <a:srgbClr val="000000"/>
                </a:solidFill>
              </a:rPr>
              <a:t>Çamaşırhane kirli alanı günde en az 2 kez ve gerektikçe, diğer alanlar günde en az 1 kez ve gerektikçe temizlenmeli, kirli alan gün sonunda düşük düzey etkili bir dezenfektan ile dezenfekte edilmeli</a:t>
            </a:r>
          </a:p>
          <a:p>
            <a:pPr>
              <a:lnSpc>
                <a:spcPct val="150000"/>
              </a:lnSpc>
              <a:buFont typeface="Wingdings" panose="05000000000000000000" pitchFamily="2" charset="2"/>
              <a:buChar char="q"/>
            </a:pPr>
            <a:r>
              <a:rPr lang="en-TR" sz="2600" dirty="0">
                <a:solidFill>
                  <a:srgbClr val="000000"/>
                </a:solidFill>
              </a:rPr>
              <a:t>Atıklar atılmalı</a:t>
            </a:r>
          </a:p>
          <a:p>
            <a:pPr>
              <a:lnSpc>
                <a:spcPct val="150000"/>
              </a:lnSpc>
              <a:buFont typeface="Wingdings" panose="05000000000000000000" pitchFamily="2" charset="2"/>
              <a:buChar char="q"/>
            </a:pPr>
            <a:r>
              <a:rPr lang="en-US" sz="2600" dirty="0" err="1">
                <a:solidFill>
                  <a:srgbClr val="000000"/>
                </a:solidFill>
              </a:rPr>
              <a:t>Ç</a:t>
            </a:r>
            <a:r>
              <a:rPr lang="en-TR" sz="2600" dirty="0">
                <a:solidFill>
                  <a:srgbClr val="000000"/>
                </a:solidFill>
              </a:rPr>
              <a:t>amaşır makinası gün sonunda dezenfekte edilmeli kapaklar açık bırakılarak kurutulmalı</a:t>
            </a:r>
          </a:p>
        </p:txBody>
      </p:sp>
    </p:spTree>
    <p:extLst>
      <p:ext uri="{BB962C8B-B14F-4D97-AF65-F5344CB8AC3E}">
        <p14:creationId xmlns:p14="http://schemas.microsoft.com/office/powerpoint/2010/main" val="655822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ED12FA-6A6F-6C5F-C5E9-41072745A4F1}"/>
              </a:ext>
            </a:extLst>
          </p:cNvPr>
          <p:cNvSpPr>
            <a:spLocks noGrp="1"/>
          </p:cNvSpPr>
          <p:nvPr>
            <p:ph type="title"/>
          </p:nvPr>
        </p:nvSpPr>
        <p:spPr/>
        <p:txBody>
          <a:bodyPr>
            <a:normAutofit/>
          </a:bodyPr>
          <a:lstStyle/>
          <a:p>
            <a:r>
              <a:rPr lang="tr-TR" sz="4400" b="1" dirty="0">
                <a:solidFill>
                  <a:srgbClr val="7030A0"/>
                </a:solidFill>
                <a:latin typeface="+mn-lt"/>
              </a:rPr>
              <a:t>Çamaşırhane Çalışanlarında</a:t>
            </a:r>
          </a:p>
        </p:txBody>
      </p:sp>
      <p:sp>
        <p:nvSpPr>
          <p:cNvPr id="3" name="İçerik Yer Tutucusu 2">
            <a:extLst>
              <a:ext uri="{FF2B5EF4-FFF2-40B4-BE49-F238E27FC236}">
                <a16:creationId xmlns:a16="http://schemas.microsoft.com/office/drawing/2014/main" id="{37F3D619-DEEC-A6D6-5999-B1BDCD9FD1D0}"/>
              </a:ext>
            </a:extLst>
          </p:cNvPr>
          <p:cNvSpPr>
            <a:spLocks noGrp="1"/>
          </p:cNvSpPr>
          <p:nvPr>
            <p:ph idx="1"/>
          </p:nvPr>
        </p:nvSpPr>
        <p:spPr/>
        <p:txBody>
          <a:bodyPr>
            <a:normAutofit fontScale="62500" lnSpcReduction="20000"/>
          </a:bodyPr>
          <a:lstStyle/>
          <a:p>
            <a:pPr>
              <a:buFont typeface="Wingdings" panose="05000000000000000000" pitchFamily="2" charset="2"/>
              <a:buChar char="q"/>
            </a:pPr>
            <a:r>
              <a:rPr lang="tr-TR" dirty="0"/>
              <a:t> </a:t>
            </a:r>
            <a:r>
              <a:rPr lang="tr-TR" sz="3400" dirty="0">
                <a:solidFill>
                  <a:srgbClr val="000000"/>
                </a:solidFill>
              </a:rPr>
              <a:t>Çamaşırhane çalışanları üniteye özgü kıyafet/forma giymeli</a:t>
            </a:r>
          </a:p>
          <a:p>
            <a:pPr>
              <a:buFont typeface="Wingdings" panose="05000000000000000000" pitchFamily="2" charset="2"/>
              <a:buChar char="q"/>
            </a:pPr>
            <a:r>
              <a:rPr lang="tr-TR" sz="3400" dirty="0">
                <a:solidFill>
                  <a:srgbClr val="000000"/>
                </a:solidFill>
              </a:rPr>
              <a:t> Çamaşırhanede kirli alanda çalışan personel, kirli çamaşırlarla temas sırasında koruyucu giysiler (önlük, delinmeye ve kesilmeye dayanıklı eldiven, maske, gözlük/siperlik, çizme), temiz alanda maske kullanmalı</a:t>
            </a:r>
          </a:p>
          <a:p>
            <a:pPr>
              <a:buFont typeface="Wingdings" panose="05000000000000000000" pitchFamily="2" charset="2"/>
              <a:buChar char="q"/>
            </a:pPr>
            <a:r>
              <a:rPr lang="tr-TR" sz="3400" dirty="0">
                <a:solidFill>
                  <a:srgbClr val="000000"/>
                </a:solidFill>
              </a:rPr>
              <a:t> Çamaşırhane çalışanları kirli alandan temiz alana geçişlerde mutlaka alana özgü tanımlanan kişisel koruyucu ekipmanlarını kullanmalı, alanlar arası geçişlerde kişisel koruyucu ekipmanlarını değiştirmeli ve el hijyeni sağlamalı</a:t>
            </a:r>
          </a:p>
          <a:p>
            <a:pPr>
              <a:buFont typeface="Wingdings" panose="05000000000000000000" pitchFamily="2" charset="2"/>
              <a:buChar char="q"/>
            </a:pPr>
            <a:r>
              <a:rPr lang="tr-TR" sz="3400" dirty="0">
                <a:solidFill>
                  <a:srgbClr val="000000"/>
                </a:solidFill>
              </a:rPr>
              <a:t> Çalışan güvenliği nedeniyle çalışma alanlarında takı (kolye, bilezik, küpe veya yüzük) ve bol kıyafetler (atkılar, kravatlar, </a:t>
            </a:r>
            <a:r>
              <a:rPr lang="tr-TR" sz="3400" dirty="0" err="1">
                <a:solidFill>
                  <a:srgbClr val="000000"/>
                </a:solidFill>
              </a:rPr>
              <a:t>vb</a:t>
            </a:r>
            <a:r>
              <a:rPr lang="tr-TR" sz="3400" dirty="0">
                <a:solidFill>
                  <a:srgbClr val="000000"/>
                </a:solidFill>
              </a:rPr>
              <a:t>) kullanılmamalı</a:t>
            </a:r>
          </a:p>
          <a:p>
            <a:pPr>
              <a:buFont typeface="Wingdings" panose="05000000000000000000" pitchFamily="2" charset="2"/>
              <a:buChar char="q"/>
            </a:pPr>
            <a:r>
              <a:rPr lang="tr-TR" sz="3400" dirty="0">
                <a:solidFill>
                  <a:srgbClr val="000000"/>
                </a:solidFill>
              </a:rPr>
              <a:t> Ünite çalışanlarının sağlık </a:t>
            </a:r>
            <a:r>
              <a:rPr lang="tr-TR" sz="3400" dirty="0" err="1">
                <a:solidFill>
                  <a:srgbClr val="000000"/>
                </a:solidFill>
              </a:rPr>
              <a:t>peroneli</a:t>
            </a:r>
            <a:r>
              <a:rPr lang="tr-TR" sz="3400" dirty="0">
                <a:solidFill>
                  <a:srgbClr val="000000"/>
                </a:solidFill>
              </a:rPr>
              <a:t> için önerilen aşıları tam olmalı, enfeksiyon açısından sağlık takipleri yapılmalı ve kayıt altına alınmalı</a:t>
            </a:r>
          </a:p>
          <a:p>
            <a:pPr>
              <a:buFont typeface="Wingdings" panose="05000000000000000000" pitchFamily="2" charset="2"/>
              <a:buChar char="q"/>
            </a:pPr>
            <a:r>
              <a:rPr lang="tr-TR" sz="3400" dirty="0">
                <a:solidFill>
                  <a:srgbClr val="000000"/>
                </a:solidFill>
              </a:rPr>
              <a:t> Çamaşırhane çalışanlarına enfeksiyon kontrol önlemlerine yönelik işe ilk girişte ve düzenli olarak en az yılda bir kez hizmet içi eğitimler verilmeli ve kayıt altına alınmalı</a:t>
            </a:r>
          </a:p>
        </p:txBody>
      </p:sp>
    </p:spTree>
    <p:extLst>
      <p:ext uri="{BB962C8B-B14F-4D97-AF65-F5344CB8AC3E}">
        <p14:creationId xmlns:p14="http://schemas.microsoft.com/office/powerpoint/2010/main" val="4001349308"/>
      </p:ext>
    </p:extLst>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701DABD0-3444-491B-B612-51D8A699DEC1}"/>
              </a:ext>
            </a:extLst>
          </p:cNvPr>
          <p:cNvSpPr/>
          <p:nvPr/>
        </p:nvSpPr>
        <p:spPr>
          <a:xfrm>
            <a:off x="444136" y="261257"/>
            <a:ext cx="9930901" cy="1446550"/>
          </a:xfrm>
          <a:prstGeom prst="rect">
            <a:avLst/>
          </a:prstGeom>
        </p:spPr>
        <p:txBody>
          <a:bodyPr wrap="square">
            <a:spAutoFit/>
          </a:bodyPr>
          <a:lstStyle/>
          <a:p>
            <a:pPr algn="ctr"/>
            <a:r>
              <a:rPr lang="tr-TR" sz="4400" b="1" spc="-50" dirty="0">
                <a:solidFill>
                  <a:schemeClr val="bg2">
                    <a:lumMod val="50000"/>
                  </a:schemeClr>
                </a:solidFill>
                <a:latin typeface="Calibri" panose="020F0502020204030204"/>
              </a:rPr>
              <a:t>Çamaşırhane Hizmetleri Neden Önemli?</a:t>
            </a:r>
            <a:br>
              <a:rPr lang="tr-TR" sz="4400" b="1" spc="-50" dirty="0">
                <a:solidFill>
                  <a:schemeClr val="bg2">
                    <a:lumMod val="50000"/>
                  </a:schemeClr>
                </a:solidFill>
                <a:latin typeface="Calibri" panose="020F0502020204030204"/>
              </a:rPr>
            </a:br>
            <a:endParaRPr lang="tr-TR" sz="4400" b="1" spc="-50" dirty="0">
              <a:solidFill>
                <a:schemeClr val="bg2">
                  <a:lumMod val="50000"/>
                </a:schemeClr>
              </a:solidFill>
              <a:latin typeface="Calibri" panose="020F0502020204030204"/>
            </a:endParaRPr>
          </a:p>
        </p:txBody>
      </p:sp>
      <p:sp>
        <p:nvSpPr>
          <p:cNvPr id="11" name="Dikdörtgen 10">
            <a:extLst>
              <a:ext uri="{FF2B5EF4-FFF2-40B4-BE49-F238E27FC236}">
                <a16:creationId xmlns:a16="http://schemas.microsoft.com/office/drawing/2014/main" id="{CCA71A59-A1E2-4918-AB79-135041D4D22F}"/>
              </a:ext>
            </a:extLst>
          </p:cNvPr>
          <p:cNvSpPr/>
          <p:nvPr/>
        </p:nvSpPr>
        <p:spPr>
          <a:xfrm>
            <a:off x="1088136" y="1707807"/>
            <a:ext cx="10954512" cy="4468916"/>
          </a:xfrm>
          <a:prstGeom prst="rect">
            <a:avLst/>
          </a:prstGeom>
        </p:spPr>
        <p:txBody>
          <a:bodyPr wrap="square">
            <a:spAutoFit/>
          </a:bodyPr>
          <a:lstStyle/>
          <a:p>
            <a:pPr>
              <a:lnSpc>
                <a:spcPct val="160000"/>
              </a:lnSpc>
            </a:pPr>
            <a:r>
              <a:rPr lang="tr-TR" sz="2000" dirty="0">
                <a:solidFill>
                  <a:schemeClr val="bg2">
                    <a:lumMod val="25000"/>
                  </a:schemeClr>
                </a:solidFill>
              </a:rPr>
              <a:t>2009'da New Orleans'taki bir çocuk hastanesinde </a:t>
            </a:r>
            <a:r>
              <a:rPr lang="tr-TR" sz="2000" i="1" dirty="0" err="1">
                <a:solidFill>
                  <a:schemeClr val="bg2">
                    <a:lumMod val="25000"/>
                  </a:schemeClr>
                </a:solidFill>
              </a:rPr>
              <a:t>Rhizopus</a:t>
            </a:r>
            <a:r>
              <a:rPr lang="tr-TR" sz="2000" i="1" dirty="0">
                <a:solidFill>
                  <a:schemeClr val="bg2">
                    <a:lumMod val="25000"/>
                  </a:schemeClr>
                </a:solidFill>
              </a:rPr>
              <a:t> </a:t>
            </a:r>
            <a:r>
              <a:rPr lang="tr-TR" sz="2000" i="1" dirty="0" err="1">
                <a:solidFill>
                  <a:schemeClr val="bg2">
                    <a:lumMod val="25000"/>
                  </a:schemeClr>
                </a:solidFill>
              </a:rPr>
              <a:t>delemar</a:t>
            </a:r>
            <a:r>
              <a:rPr lang="tr-TR" sz="2000" dirty="0" err="1">
                <a:solidFill>
                  <a:schemeClr val="bg2">
                    <a:lumMod val="25000"/>
                  </a:schemeClr>
                </a:solidFill>
              </a:rPr>
              <a:t>'a</a:t>
            </a:r>
            <a:r>
              <a:rPr lang="tr-TR" sz="2000" dirty="0">
                <a:solidFill>
                  <a:schemeClr val="bg2">
                    <a:lumMod val="25000"/>
                  </a:schemeClr>
                </a:solidFill>
              </a:rPr>
              <a:t> bağlı salgında, hastanenin üç farklı yoğun bakımında beş vaka tespit edilmiş</a:t>
            </a:r>
          </a:p>
          <a:p>
            <a:pPr marL="342900" indent="-342900">
              <a:lnSpc>
                <a:spcPct val="160000"/>
              </a:lnSpc>
              <a:buClr>
                <a:schemeClr val="accent1"/>
              </a:buClr>
              <a:buFont typeface="Wingdings" panose="05000000000000000000" pitchFamily="2" charset="2"/>
              <a:buChar char="q"/>
            </a:pPr>
            <a:r>
              <a:rPr lang="tr-TR" sz="2000" dirty="0">
                <a:solidFill>
                  <a:schemeClr val="bg2">
                    <a:lumMod val="25000"/>
                  </a:schemeClr>
                </a:solidFill>
              </a:rPr>
              <a:t>Hastalar </a:t>
            </a:r>
            <a:r>
              <a:rPr lang="tr-TR" sz="2000" dirty="0" err="1">
                <a:solidFill>
                  <a:schemeClr val="bg2">
                    <a:lumMod val="25000"/>
                  </a:schemeClr>
                </a:solidFill>
              </a:rPr>
              <a:t>immunsüpresif</a:t>
            </a:r>
            <a:r>
              <a:rPr lang="tr-TR" sz="2000" dirty="0">
                <a:solidFill>
                  <a:schemeClr val="bg2">
                    <a:lumMod val="25000"/>
                  </a:schemeClr>
                </a:solidFill>
              </a:rPr>
              <a:t> ve cilt lezyonları mevcut</a:t>
            </a:r>
          </a:p>
          <a:p>
            <a:pPr marL="342900" indent="-342900">
              <a:lnSpc>
                <a:spcPct val="160000"/>
              </a:lnSpc>
              <a:buClr>
                <a:schemeClr val="accent1"/>
              </a:buClr>
              <a:buFont typeface="Wingdings" panose="05000000000000000000" pitchFamily="2" charset="2"/>
              <a:buChar char="q"/>
            </a:pPr>
            <a:r>
              <a:rPr lang="tr-TR" sz="2000" dirty="0">
                <a:solidFill>
                  <a:schemeClr val="bg2">
                    <a:lumMod val="25000"/>
                  </a:schemeClr>
                </a:solidFill>
              </a:rPr>
              <a:t>Yatış süresi uzamış</a:t>
            </a:r>
          </a:p>
          <a:p>
            <a:pPr marL="342900" indent="-342900">
              <a:lnSpc>
                <a:spcPct val="160000"/>
              </a:lnSpc>
              <a:buClr>
                <a:schemeClr val="accent1"/>
              </a:buClr>
              <a:buFont typeface="Wingdings" panose="05000000000000000000" pitchFamily="2" charset="2"/>
              <a:buChar char="q"/>
            </a:pPr>
            <a:r>
              <a:rPr lang="tr-TR" sz="2000" dirty="0">
                <a:solidFill>
                  <a:schemeClr val="bg2">
                    <a:lumMod val="25000"/>
                  </a:schemeClr>
                </a:solidFill>
              </a:rPr>
              <a:t>Hastaların hepsi ölmüş</a:t>
            </a:r>
          </a:p>
          <a:p>
            <a:pPr>
              <a:lnSpc>
                <a:spcPct val="160000"/>
              </a:lnSpc>
            </a:pPr>
            <a:r>
              <a:rPr lang="tr-TR" sz="2000" dirty="0">
                <a:solidFill>
                  <a:schemeClr val="bg2">
                    <a:lumMod val="25000"/>
                  </a:schemeClr>
                </a:solidFill>
              </a:rPr>
              <a:t>Risk faktörlerini belirlemek için yapılan epidemiyolojik bir araştırmada tek ortak öğe yıkanmış çamaşırlar olarak gösterilmiş </a:t>
            </a:r>
          </a:p>
          <a:p>
            <a:pPr>
              <a:lnSpc>
                <a:spcPct val="160000"/>
              </a:lnSpc>
            </a:pPr>
            <a:r>
              <a:rPr lang="tr-TR" sz="2000" i="1" dirty="0" err="1">
                <a:solidFill>
                  <a:schemeClr val="bg2">
                    <a:lumMod val="25000"/>
                  </a:schemeClr>
                </a:solidFill>
              </a:rPr>
              <a:t>Rhizopus’ların</a:t>
            </a:r>
            <a:r>
              <a:rPr lang="tr-TR" sz="2000" i="1" dirty="0">
                <a:solidFill>
                  <a:schemeClr val="bg2">
                    <a:lumMod val="25000"/>
                  </a:schemeClr>
                </a:solidFill>
              </a:rPr>
              <a:t> </a:t>
            </a:r>
            <a:r>
              <a:rPr lang="tr-TR" sz="2000" dirty="0">
                <a:solidFill>
                  <a:schemeClr val="bg2">
                    <a:lumMod val="25000"/>
                  </a:schemeClr>
                </a:solidFill>
              </a:rPr>
              <a:t>çarşafların depolandığı alanlardan ve temiz çarşaf  taşıma arabalarından kaynaklandığı tespit edilmiş</a:t>
            </a:r>
          </a:p>
        </p:txBody>
      </p:sp>
    </p:spTree>
    <p:extLst>
      <p:ext uri="{BB962C8B-B14F-4D97-AF65-F5344CB8AC3E}">
        <p14:creationId xmlns:p14="http://schemas.microsoft.com/office/powerpoint/2010/main" val="175348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5791" y="1184169"/>
            <a:ext cx="10580561" cy="742067"/>
          </a:xfrm>
        </p:spPr>
        <p:txBody>
          <a:bodyPr>
            <a:normAutofit fontScale="90000"/>
          </a:bodyPr>
          <a:lstStyle/>
          <a:p>
            <a:r>
              <a:rPr lang="tr-TR" b="1" dirty="0">
                <a:solidFill>
                  <a:srgbClr val="7030A0"/>
                </a:solidFill>
                <a:latin typeface="+mn-lt"/>
              </a:rPr>
              <a:t>         Çamaşırhane Çalışanlarının Eğitimi</a:t>
            </a:r>
            <a:br>
              <a:rPr lang="tr-TR" b="1" dirty="0">
                <a:solidFill>
                  <a:srgbClr val="0F4C76"/>
                </a:solidFill>
                <a:latin typeface="+mn-lt"/>
              </a:rPr>
            </a:br>
            <a:endParaRPr lang="tr-TR" b="1" dirty="0">
              <a:solidFill>
                <a:srgbClr val="0F4C76"/>
              </a:solidFill>
              <a:latin typeface="+mn-lt"/>
            </a:endParaRPr>
          </a:p>
        </p:txBody>
      </p:sp>
      <p:sp>
        <p:nvSpPr>
          <p:cNvPr id="3" name="İçerik Yer Tutucusu 2"/>
          <p:cNvSpPr>
            <a:spLocks noGrp="1"/>
          </p:cNvSpPr>
          <p:nvPr>
            <p:ph idx="1"/>
          </p:nvPr>
        </p:nvSpPr>
        <p:spPr>
          <a:xfrm>
            <a:off x="1254035" y="1652954"/>
            <a:ext cx="8224074" cy="4211515"/>
          </a:xfrm>
        </p:spPr>
        <p:txBody>
          <a:bodyPr>
            <a:noAutofit/>
          </a:bodyPr>
          <a:lstStyle/>
          <a:p>
            <a:pPr>
              <a:lnSpc>
                <a:spcPct val="100000"/>
              </a:lnSpc>
              <a:buFont typeface="Wingdings" panose="05000000000000000000" pitchFamily="2" charset="2"/>
              <a:buChar char="q"/>
            </a:pPr>
            <a:r>
              <a:rPr lang="tr-TR" dirty="0">
                <a:solidFill>
                  <a:srgbClr val="000000"/>
                </a:solidFill>
              </a:rPr>
              <a:t>El hijyeni</a:t>
            </a:r>
          </a:p>
          <a:p>
            <a:pPr>
              <a:lnSpc>
                <a:spcPct val="100000"/>
              </a:lnSpc>
              <a:buFont typeface="Wingdings" panose="05000000000000000000" pitchFamily="2" charset="2"/>
              <a:buChar char="q"/>
            </a:pPr>
            <a:r>
              <a:rPr lang="tr-TR" dirty="0">
                <a:solidFill>
                  <a:srgbClr val="000000"/>
                </a:solidFill>
              </a:rPr>
              <a:t>Kişisel koruyucu ekipman kullanımı</a:t>
            </a:r>
          </a:p>
          <a:p>
            <a:pPr>
              <a:lnSpc>
                <a:spcPct val="100000"/>
              </a:lnSpc>
              <a:buFont typeface="Wingdings" panose="05000000000000000000" pitchFamily="2" charset="2"/>
              <a:buChar char="q"/>
            </a:pPr>
            <a:r>
              <a:rPr lang="tr-TR" dirty="0">
                <a:solidFill>
                  <a:srgbClr val="000000"/>
                </a:solidFill>
              </a:rPr>
              <a:t>Çamaşırhane işleyiş prosedürleri</a:t>
            </a:r>
          </a:p>
          <a:p>
            <a:pPr>
              <a:lnSpc>
                <a:spcPct val="100000"/>
              </a:lnSpc>
              <a:buFont typeface="Wingdings" panose="05000000000000000000" pitchFamily="2" charset="2"/>
              <a:buChar char="q"/>
            </a:pPr>
            <a:r>
              <a:rPr lang="tr-TR" dirty="0">
                <a:solidFill>
                  <a:srgbClr val="000000"/>
                </a:solidFill>
              </a:rPr>
              <a:t>Makine ekipman kullanımı-kimyasalların kullanımı, dozajlama</a:t>
            </a:r>
          </a:p>
          <a:p>
            <a:pPr>
              <a:lnSpc>
                <a:spcPct val="100000"/>
              </a:lnSpc>
              <a:buFont typeface="Wingdings" panose="05000000000000000000" pitchFamily="2" charset="2"/>
              <a:buChar char="q"/>
            </a:pPr>
            <a:r>
              <a:rPr lang="tr-TR" dirty="0">
                <a:solidFill>
                  <a:srgbClr val="000000"/>
                </a:solidFill>
              </a:rPr>
              <a:t>Tehlike anında iletişim oryantasyonu</a:t>
            </a:r>
          </a:p>
          <a:p>
            <a:pPr>
              <a:lnSpc>
                <a:spcPct val="100000"/>
              </a:lnSpc>
              <a:buFont typeface="Wingdings" panose="05000000000000000000" pitchFamily="2" charset="2"/>
              <a:buChar char="q"/>
            </a:pPr>
            <a:r>
              <a:rPr lang="tr-TR" dirty="0">
                <a:solidFill>
                  <a:srgbClr val="000000"/>
                </a:solidFill>
              </a:rPr>
              <a:t>Tıbbi atık</a:t>
            </a:r>
          </a:p>
          <a:p>
            <a:pPr>
              <a:lnSpc>
                <a:spcPct val="100000"/>
              </a:lnSpc>
              <a:buFont typeface="Wingdings" panose="05000000000000000000" pitchFamily="2" charset="2"/>
              <a:buChar char="q"/>
            </a:pPr>
            <a:r>
              <a:rPr lang="tr-TR" dirty="0">
                <a:solidFill>
                  <a:srgbClr val="000000"/>
                </a:solidFill>
              </a:rPr>
              <a:t>Yaralanma bulaşma sonrası durumunda bildirim ve yapılacaklar</a:t>
            </a:r>
          </a:p>
          <a:p>
            <a:pPr>
              <a:lnSpc>
                <a:spcPct val="100000"/>
              </a:lnSpc>
              <a:buFont typeface="Wingdings" panose="05000000000000000000" pitchFamily="2" charset="2"/>
              <a:buChar char="q"/>
            </a:pPr>
            <a:r>
              <a:rPr lang="tr-TR" dirty="0">
                <a:solidFill>
                  <a:srgbClr val="000000"/>
                </a:solidFill>
              </a:rPr>
              <a:t>Sağlık tekstil ürünlerinin düzgün paketlenmesi, yerleştirme</a:t>
            </a:r>
          </a:p>
          <a:p>
            <a:pPr>
              <a:lnSpc>
                <a:spcPct val="100000"/>
              </a:lnSpc>
              <a:buFont typeface="Wingdings" panose="05000000000000000000" pitchFamily="2" charset="2"/>
              <a:buChar char="q"/>
            </a:pPr>
            <a:r>
              <a:rPr lang="tr-TR" dirty="0">
                <a:solidFill>
                  <a:srgbClr val="000000"/>
                </a:solidFill>
              </a:rPr>
              <a:t>İş sağlığı, ergonomi </a:t>
            </a:r>
          </a:p>
          <a:p>
            <a:pPr>
              <a:lnSpc>
                <a:spcPct val="100000"/>
              </a:lnSpc>
              <a:buFont typeface="Wingdings" panose="05000000000000000000" pitchFamily="2" charset="2"/>
              <a:buChar char="q"/>
            </a:pPr>
            <a:r>
              <a:rPr lang="tr-TR" dirty="0">
                <a:solidFill>
                  <a:srgbClr val="000000"/>
                </a:solidFill>
              </a:rPr>
              <a:t>Ürün sorun bildirim yöntemi vb.</a:t>
            </a:r>
          </a:p>
        </p:txBody>
      </p:sp>
      <p:pic>
        <p:nvPicPr>
          <p:cNvPr id="3074" name="Picture 2" descr="World Hand Hygiene Day 2025">
            <a:extLst>
              <a:ext uri="{FF2B5EF4-FFF2-40B4-BE49-F238E27FC236}">
                <a16:creationId xmlns:a16="http://schemas.microsoft.com/office/drawing/2014/main" id="{52F057AC-1838-B84C-BE9C-8E78E86F4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88704">
            <a:off x="9413582" y="2082801"/>
            <a:ext cx="2068591" cy="269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245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038EB-6EB9-5BF2-56AB-15628626C1A1}"/>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98D8C3E5-8DD2-155F-5980-ACDEA0FCE943}"/>
              </a:ext>
            </a:extLst>
          </p:cNvPr>
          <p:cNvSpPr>
            <a:spLocks noGrp="1"/>
          </p:cNvSpPr>
          <p:nvPr>
            <p:ph type="title"/>
          </p:nvPr>
        </p:nvSpPr>
        <p:spPr>
          <a:xfrm>
            <a:off x="542926" y="114301"/>
            <a:ext cx="9682528" cy="1621298"/>
          </a:xfrm>
        </p:spPr>
        <p:txBody>
          <a:bodyPr>
            <a:normAutofit fontScale="90000"/>
          </a:bodyPr>
          <a:lstStyle/>
          <a:p>
            <a:r>
              <a:rPr lang="tr-TR" b="1" dirty="0">
                <a:solidFill>
                  <a:srgbClr val="7030A0"/>
                </a:solidFill>
                <a:latin typeface="+mn-lt"/>
              </a:rPr>
              <a:t>         </a:t>
            </a:r>
            <a:br>
              <a:rPr lang="tr-TR" b="1" dirty="0">
                <a:solidFill>
                  <a:srgbClr val="7030A0"/>
                </a:solidFill>
                <a:latin typeface="+mn-lt"/>
              </a:rPr>
            </a:br>
            <a:r>
              <a:rPr lang="tr-TR" b="1" dirty="0">
                <a:solidFill>
                  <a:srgbClr val="7030A0"/>
                </a:solidFill>
                <a:latin typeface="+mn-lt"/>
              </a:rPr>
              <a:t>Çamaşırhane Hizmetlerinde Özel Durumlar</a:t>
            </a:r>
            <a:br>
              <a:rPr lang="tr-TR" b="1" dirty="0">
                <a:solidFill>
                  <a:srgbClr val="0F4C76"/>
                </a:solidFill>
                <a:latin typeface="+mn-lt"/>
              </a:rPr>
            </a:br>
            <a:endParaRPr lang="tr-TR" b="1" dirty="0">
              <a:solidFill>
                <a:srgbClr val="0F4C76"/>
              </a:solidFill>
              <a:latin typeface="+mn-lt"/>
            </a:endParaRPr>
          </a:p>
        </p:txBody>
      </p:sp>
      <p:sp>
        <p:nvSpPr>
          <p:cNvPr id="3" name="İçerik Yer Tutucusu 2">
            <a:extLst>
              <a:ext uri="{FF2B5EF4-FFF2-40B4-BE49-F238E27FC236}">
                <a16:creationId xmlns:a16="http://schemas.microsoft.com/office/drawing/2014/main" id="{E20A5231-F262-5780-8A04-86F6FA360505}"/>
              </a:ext>
            </a:extLst>
          </p:cNvPr>
          <p:cNvSpPr>
            <a:spLocks noGrp="1"/>
          </p:cNvSpPr>
          <p:nvPr>
            <p:ph idx="1"/>
          </p:nvPr>
        </p:nvSpPr>
        <p:spPr>
          <a:xfrm>
            <a:off x="1143001" y="1828800"/>
            <a:ext cx="9398976" cy="4211515"/>
          </a:xfrm>
        </p:spPr>
        <p:txBody>
          <a:bodyPr>
            <a:noAutofit/>
          </a:bodyPr>
          <a:lstStyle/>
          <a:p>
            <a:pPr marL="0" indent="0">
              <a:lnSpc>
                <a:spcPct val="100000"/>
              </a:lnSpc>
              <a:buNone/>
            </a:pPr>
            <a:r>
              <a:rPr lang="tr-TR" b="1" dirty="0">
                <a:solidFill>
                  <a:srgbClr val="000000"/>
                </a:solidFill>
              </a:rPr>
              <a:t>Uyuz: </a:t>
            </a:r>
            <a:r>
              <a:rPr lang="tr-TR" dirty="0">
                <a:solidFill>
                  <a:srgbClr val="000000"/>
                </a:solidFill>
              </a:rPr>
              <a:t>Uyuzlu hastalara ait çamaşırlar, döküntülerin </a:t>
            </a:r>
            <a:r>
              <a:rPr lang="tr-TR" dirty="0" err="1">
                <a:solidFill>
                  <a:srgbClr val="000000"/>
                </a:solidFill>
              </a:rPr>
              <a:t>aerosolizasyonunu</a:t>
            </a:r>
            <a:r>
              <a:rPr lang="tr-TR" dirty="0">
                <a:solidFill>
                  <a:srgbClr val="000000"/>
                </a:solidFill>
              </a:rPr>
              <a:t> önlemek için çırpılmadan paketlenmelidir</a:t>
            </a:r>
          </a:p>
          <a:p>
            <a:pPr>
              <a:lnSpc>
                <a:spcPct val="100000"/>
              </a:lnSpc>
              <a:buFont typeface="Wingdings" panose="05000000000000000000" pitchFamily="2" charset="2"/>
              <a:buChar char="q"/>
            </a:pPr>
            <a:r>
              <a:rPr lang="tr-TR" dirty="0">
                <a:solidFill>
                  <a:srgbClr val="000000"/>
                </a:solidFill>
              </a:rPr>
              <a:t>Uyuz hastalarının giysi, çarşaf ve havluları son 1 haftada kullanıldıysa en az 70’C de yıkanmalı ve ütülenmelidir. Yıkanamayan eşyalar, ağzı sıkıca bağlı plastik poşetlerde 7-10 gün bekletilerek akar ve yumurtaların ölmesi sağlanmalıdır.</a:t>
            </a:r>
          </a:p>
          <a:p>
            <a:pPr marL="0" indent="0">
              <a:lnSpc>
                <a:spcPct val="100000"/>
              </a:lnSpc>
              <a:buNone/>
            </a:pPr>
            <a:r>
              <a:rPr lang="tr-TR" b="1" dirty="0">
                <a:solidFill>
                  <a:srgbClr val="000000"/>
                </a:solidFill>
              </a:rPr>
              <a:t>Viral Hemorajik Ateş: </a:t>
            </a:r>
            <a:r>
              <a:rPr lang="tr-TR" dirty="0">
                <a:solidFill>
                  <a:srgbClr val="000000"/>
                </a:solidFill>
              </a:rPr>
              <a:t>Aktif kanaması olan hastalar ait tekstiller çamaşırhaneye gönderilmemelidir</a:t>
            </a:r>
          </a:p>
          <a:p>
            <a:pPr>
              <a:lnSpc>
                <a:spcPct val="100000"/>
              </a:lnSpc>
              <a:buFont typeface="Wingdings" panose="05000000000000000000" pitchFamily="2" charset="2"/>
              <a:buChar char="q"/>
            </a:pPr>
            <a:r>
              <a:rPr lang="tr-TR" dirty="0">
                <a:solidFill>
                  <a:srgbClr val="000000"/>
                </a:solidFill>
              </a:rPr>
              <a:t>Bu ürünler Kategori A tıbbi atık olarak sınıflandırılmalı ve yerinde paketlenerek imhaya gönderilmelidir.</a:t>
            </a:r>
          </a:p>
        </p:txBody>
      </p:sp>
    </p:spTree>
    <p:extLst>
      <p:ext uri="{BB962C8B-B14F-4D97-AF65-F5344CB8AC3E}">
        <p14:creationId xmlns:p14="http://schemas.microsoft.com/office/powerpoint/2010/main" val="1475710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1BEF7-9314-6659-2F53-36C2801BE8BD}"/>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24960480-D990-B218-0360-7DC6A7201530}"/>
              </a:ext>
            </a:extLst>
          </p:cNvPr>
          <p:cNvSpPr>
            <a:spLocks noGrp="1"/>
          </p:cNvSpPr>
          <p:nvPr>
            <p:ph type="title"/>
          </p:nvPr>
        </p:nvSpPr>
        <p:spPr>
          <a:xfrm>
            <a:off x="950976" y="114300"/>
            <a:ext cx="9274478" cy="2144267"/>
          </a:xfrm>
        </p:spPr>
        <p:txBody>
          <a:bodyPr>
            <a:normAutofit fontScale="90000"/>
          </a:bodyPr>
          <a:lstStyle/>
          <a:p>
            <a:r>
              <a:rPr lang="tr-TR" b="1" dirty="0">
                <a:solidFill>
                  <a:srgbClr val="7030A0"/>
                </a:solidFill>
                <a:latin typeface="+mn-lt"/>
              </a:rPr>
              <a:t>         </a:t>
            </a:r>
            <a:br>
              <a:rPr lang="tr-TR" b="1" dirty="0">
                <a:solidFill>
                  <a:srgbClr val="7030A0"/>
                </a:solidFill>
                <a:latin typeface="+mn-lt"/>
              </a:rPr>
            </a:br>
            <a:r>
              <a:rPr lang="tr-TR" b="1" dirty="0">
                <a:solidFill>
                  <a:srgbClr val="7030A0"/>
                </a:solidFill>
                <a:latin typeface="+mn-lt"/>
              </a:rPr>
              <a:t>Çamaşırhane Hizmetlerinde Özel Durumlar</a:t>
            </a:r>
            <a:br>
              <a:rPr lang="tr-TR" b="1" dirty="0">
                <a:solidFill>
                  <a:srgbClr val="0F4C76"/>
                </a:solidFill>
                <a:latin typeface="+mn-lt"/>
              </a:rPr>
            </a:br>
            <a:endParaRPr lang="tr-TR" b="1" dirty="0">
              <a:solidFill>
                <a:srgbClr val="0F4C76"/>
              </a:solidFill>
              <a:latin typeface="+mn-lt"/>
            </a:endParaRPr>
          </a:p>
        </p:txBody>
      </p:sp>
      <p:sp>
        <p:nvSpPr>
          <p:cNvPr id="3" name="İçerik Yer Tutucusu 2">
            <a:extLst>
              <a:ext uri="{FF2B5EF4-FFF2-40B4-BE49-F238E27FC236}">
                <a16:creationId xmlns:a16="http://schemas.microsoft.com/office/drawing/2014/main" id="{ECEACE1F-E2D3-EE15-C1E8-73F5D5716828}"/>
              </a:ext>
            </a:extLst>
          </p:cNvPr>
          <p:cNvSpPr>
            <a:spLocks noGrp="1"/>
          </p:cNvSpPr>
          <p:nvPr>
            <p:ph idx="1"/>
          </p:nvPr>
        </p:nvSpPr>
        <p:spPr>
          <a:xfrm>
            <a:off x="1118585" y="1916723"/>
            <a:ext cx="10093911" cy="4030391"/>
          </a:xfrm>
        </p:spPr>
        <p:txBody>
          <a:bodyPr>
            <a:noAutofit/>
          </a:bodyPr>
          <a:lstStyle/>
          <a:p>
            <a:pPr marL="0" indent="0">
              <a:lnSpc>
                <a:spcPct val="100000"/>
              </a:lnSpc>
              <a:buNone/>
            </a:pPr>
            <a:r>
              <a:rPr lang="tr-TR" sz="2200" b="1" dirty="0">
                <a:solidFill>
                  <a:srgbClr val="000000"/>
                </a:solidFill>
              </a:rPr>
              <a:t>Sitotoksik Kirlenmiş Çamaşırlar: </a:t>
            </a:r>
            <a:r>
              <a:rPr lang="tr-TR" sz="2200" dirty="0">
                <a:solidFill>
                  <a:srgbClr val="000000"/>
                </a:solidFill>
              </a:rPr>
              <a:t>Sitotoksik ilaçlarla kirlenmiş tekstiller, çalışan maruziyeti ve diğer yüzeylerle teması önlemek için kuruma özgü tanımlanmış renk veya özel işaretli sızdırmaz torbalarda taşınmalıdır</a:t>
            </a:r>
          </a:p>
          <a:p>
            <a:pPr>
              <a:lnSpc>
                <a:spcPct val="100000"/>
              </a:lnSpc>
              <a:buFont typeface="Wingdings" panose="05000000000000000000" pitchFamily="2" charset="2"/>
              <a:buChar char="q"/>
            </a:pPr>
            <a:r>
              <a:rPr lang="tr-TR" sz="2200" dirty="0">
                <a:solidFill>
                  <a:srgbClr val="000000"/>
                </a:solidFill>
              </a:rPr>
              <a:t>Bu çamaşırlar, ilaç kalıntılarını tamamen uzaklaştırmak için standart döngüye ek olarak ek bir ön yıkama aşamasından geçirilmelidir</a:t>
            </a:r>
          </a:p>
          <a:p>
            <a:pPr marL="0" indent="0">
              <a:lnSpc>
                <a:spcPct val="100000"/>
              </a:lnSpc>
              <a:buNone/>
            </a:pPr>
            <a:r>
              <a:rPr lang="tr-TR" sz="2200" b="1" dirty="0">
                <a:solidFill>
                  <a:srgbClr val="000000"/>
                </a:solidFill>
              </a:rPr>
              <a:t>Nükleer Tıp Hastaları: </a:t>
            </a:r>
            <a:r>
              <a:rPr lang="tr-TR" sz="2200" dirty="0">
                <a:solidFill>
                  <a:srgbClr val="000000"/>
                </a:solidFill>
              </a:rPr>
              <a:t>Radyoaktif madde içeren vücut sıvılarıyla kirlenmiş çamaşırlar doğrudan yıkamaya alınmaz</a:t>
            </a:r>
          </a:p>
          <a:p>
            <a:pPr>
              <a:lnSpc>
                <a:spcPct val="100000"/>
              </a:lnSpc>
              <a:buFont typeface="Wingdings" panose="05000000000000000000" pitchFamily="2" charset="2"/>
              <a:buChar char="q"/>
            </a:pPr>
            <a:r>
              <a:rPr lang="tr-TR" sz="2200" dirty="0">
                <a:solidFill>
                  <a:srgbClr val="000000"/>
                </a:solidFill>
              </a:rPr>
              <a:t>Bu tekstiller, radyasyon güvenliği uzmanının belirlediği yarı ömür süresi boyunca özel kurşun zırhlı veya izole kaplarda bekletilerek radyasyon seviyesinin güvenli sınıra inmesi sağlanmalıdır</a:t>
            </a:r>
          </a:p>
        </p:txBody>
      </p:sp>
    </p:spTree>
    <p:extLst>
      <p:ext uri="{BB962C8B-B14F-4D97-AF65-F5344CB8AC3E}">
        <p14:creationId xmlns:p14="http://schemas.microsoft.com/office/powerpoint/2010/main" val="776920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2A62A9-410F-9FA9-C372-ED4F1133082C}"/>
              </a:ext>
            </a:extLst>
          </p:cNvPr>
          <p:cNvSpPr>
            <a:spLocks noGrp="1"/>
          </p:cNvSpPr>
          <p:nvPr>
            <p:ph type="title"/>
          </p:nvPr>
        </p:nvSpPr>
        <p:spPr/>
        <p:txBody>
          <a:bodyPr/>
          <a:lstStyle/>
          <a:p>
            <a:endParaRPr lang="tr-TR"/>
          </a:p>
        </p:txBody>
      </p:sp>
      <p:pic>
        <p:nvPicPr>
          <p:cNvPr id="7" name="İçerik Yer Tutucusu 6">
            <a:extLst>
              <a:ext uri="{FF2B5EF4-FFF2-40B4-BE49-F238E27FC236}">
                <a16:creationId xmlns:a16="http://schemas.microsoft.com/office/drawing/2014/main" id="{9736C9F0-1CA8-58C2-5330-4DDCFE85D894}"/>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280393" cy="6343810"/>
          </a:xfrm>
        </p:spPr>
      </p:pic>
      <p:sp>
        <p:nvSpPr>
          <p:cNvPr id="5" name="AutoShape 4" descr="Hastane çamaşırhane süreçlerini ve enfeksiyon kontrolü için gereken hijyen standartlarını özetleyen infografik.">
            <a:extLst>
              <a:ext uri="{FF2B5EF4-FFF2-40B4-BE49-F238E27FC236}">
                <a16:creationId xmlns:a16="http://schemas.microsoft.com/office/drawing/2014/main" id="{50AA99DD-B393-E8C7-FDBD-1113FF83C5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976636512"/>
      </p:ext>
    </p:extLst>
  </p:cSld>
  <p:clrMapOvr>
    <a:masterClrMapping/>
  </p:clrMapOvr>
  <p:transition>
    <p:circl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BD192-A5FF-AE4D-933E-33BE64D765A2}"/>
              </a:ext>
            </a:extLst>
          </p:cNvPr>
          <p:cNvSpPr>
            <a:spLocks noGrp="1"/>
          </p:cNvSpPr>
          <p:nvPr>
            <p:ph type="title"/>
          </p:nvPr>
        </p:nvSpPr>
        <p:spPr>
          <a:xfrm>
            <a:off x="838200" y="365126"/>
            <a:ext cx="10515600" cy="803114"/>
          </a:xfrm>
        </p:spPr>
        <p:txBody>
          <a:bodyPr>
            <a:normAutofit/>
          </a:bodyPr>
          <a:lstStyle/>
          <a:p>
            <a:pPr algn="ctr"/>
            <a:r>
              <a:rPr lang="tr-TR" sz="4000" b="1" dirty="0">
                <a:solidFill>
                  <a:srgbClr val="0F4C76"/>
                </a:solidFill>
                <a:latin typeface="+mn-lt"/>
              </a:rPr>
              <a:t>Kaynaklar</a:t>
            </a:r>
            <a:endParaRPr lang="en-TR" sz="4000" b="1" dirty="0">
              <a:solidFill>
                <a:srgbClr val="0F4C76"/>
              </a:solidFill>
              <a:latin typeface="+mn-lt"/>
            </a:endParaRPr>
          </a:p>
        </p:txBody>
      </p:sp>
      <p:sp>
        <p:nvSpPr>
          <p:cNvPr id="3" name="Content Placeholder 2">
            <a:extLst>
              <a:ext uri="{FF2B5EF4-FFF2-40B4-BE49-F238E27FC236}">
                <a16:creationId xmlns:a16="http://schemas.microsoft.com/office/drawing/2014/main" id="{9C04D745-0644-0542-BC2E-CCC542E25FF9}"/>
              </a:ext>
            </a:extLst>
          </p:cNvPr>
          <p:cNvSpPr>
            <a:spLocks noGrp="1"/>
          </p:cNvSpPr>
          <p:nvPr>
            <p:ph idx="1"/>
          </p:nvPr>
        </p:nvSpPr>
        <p:spPr/>
        <p:txBody>
          <a:bodyPr>
            <a:normAutofit/>
          </a:bodyPr>
          <a:lstStyle/>
          <a:p>
            <a:pPr marL="342900" indent="-342900">
              <a:lnSpc>
                <a:spcPct val="100000"/>
              </a:lnSpc>
              <a:buClr>
                <a:srgbClr val="000000"/>
              </a:buClr>
              <a:buFont typeface="+mj-lt"/>
              <a:buAutoNum type="arabicPeriod"/>
            </a:pPr>
            <a:r>
              <a:rPr lang="tr-TR" sz="1600" dirty="0">
                <a:solidFill>
                  <a:srgbClr val="000000"/>
                </a:solidFill>
              </a:rPr>
              <a:t>Sağlık Bakanlığı. (2010) Türkiye Sağlık Yapıları </a:t>
            </a:r>
            <a:r>
              <a:rPr lang="tr-TR" sz="1600" dirty="0" err="1">
                <a:solidFill>
                  <a:srgbClr val="000000"/>
                </a:solidFill>
              </a:rPr>
              <a:t>Asgarı</a:t>
            </a:r>
            <a:r>
              <a:rPr lang="tr-TR" sz="1600" dirty="0">
                <a:solidFill>
                  <a:srgbClr val="000000"/>
                </a:solidFill>
              </a:rPr>
              <a:t> Tasarım </a:t>
            </a:r>
            <a:r>
              <a:rPr lang="tr-TR" sz="1600" dirty="0" err="1">
                <a:solidFill>
                  <a:srgbClr val="000000"/>
                </a:solidFill>
              </a:rPr>
              <a:t>Klavuzu</a:t>
            </a:r>
            <a:endParaRPr lang="tr-TR" sz="1600" dirty="0">
              <a:solidFill>
                <a:srgbClr val="000000"/>
              </a:solidFill>
            </a:endParaRPr>
          </a:p>
          <a:p>
            <a:pPr marL="342900" indent="-342900">
              <a:lnSpc>
                <a:spcPct val="100000"/>
              </a:lnSpc>
              <a:buClr>
                <a:srgbClr val="000000"/>
              </a:buClr>
              <a:buFont typeface="+mj-lt"/>
              <a:buAutoNum type="arabicPeriod"/>
            </a:pPr>
            <a:r>
              <a:rPr lang="tr-TR" sz="1600" dirty="0">
                <a:solidFill>
                  <a:srgbClr val="000000"/>
                </a:solidFill>
              </a:rPr>
              <a:t>Sağlık Bakanlığı</a:t>
            </a:r>
            <a:r>
              <a:rPr lang="tr-TR" sz="1600" b="1" dirty="0">
                <a:solidFill>
                  <a:srgbClr val="000000"/>
                </a:solidFill>
              </a:rPr>
              <a:t>.</a:t>
            </a:r>
            <a:r>
              <a:rPr lang="tr-TR" sz="1600" dirty="0">
                <a:solidFill>
                  <a:srgbClr val="000000"/>
                </a:solidFill>
              </a:rPr>
              <a:t> (2025). </a:t>
            </a:r>
            <a:r>
              <a:rPr lang="tr-TR" sz="1600" i="1" dirty="0">
                <a:solidFill>
                  <a:srgbClr val="000000"/>
                </a:solidFill>
              </a:rPr>
              <a:t>Sağlıkta Kalite Standartları (Hastane)</a:t>
            </a:r>
            <a:r>
              <a:rPr lang="tr-TR" sz="1600" dirty="0">
                <a:solidFill>
                  <a:srgbClr val="000000"/>
                </a:solidFill>
              </a:rPr>
              <a:t> (6. versiyon).421-423</a:t>
            </a:r>
          </a:p>
          <a:p>
            <a:pPr marL="342900" indent="-342900">
              <a:lnSpc>
                <a:spcPct val="100000"/>
              </a:lnSpc>
              <a:buClr>
                <a:srgbClr val="000000"/>
              </a:buClr>
              <a:buFont typeface="+mj-lt"/>
              <a:buAutoNum type="arabicPeriod"/>
            </a:pPr>
            <a:r>
              <a:rPr lang="tr-TR" sz="1600" kern="0" spc="-10" dirty="0" err="1">
                <a:solidFill>
                  <a:srgbClr val="000000"/>
                </a:solidFill>
                <a:cs typeface="Tw Cen MT"/>
              </a:rPr>
              <a:t>Infection</a:t>
            </a:r>
            <a:r>
              <a:rPr lang="tr-TR" sz="1600" kern="0" spc="-10" dirty="0">
                <a:solidFill>
                  <a:srgbClr val="000000"/>
                </a:solidFill>
                <a:cs typeface="Tw Cen MT"/>
              </a:rPr>
              <a:t> </a:t>
            </a:r>
            <a:r>
              <a:rPr lang="tr-TR" sz="1600" kern="0" spc="-10" dirty="0" err="1">
                <a:solidFill>
                  <a:srgbClr val="000000"/>
                </a:solidFill>
                <a:cs typeface="Tw Cen MT"/>
              </a:rPr>
              <a:t>Prevention</a:t>
            </a:r>
            <a:r>
              <a:rPr lang="tr-TR" sz="1600" kern="0" spc="-10" dirty="0">
                <a:solidFill>
                  <a:srgbClr val="000000"/>
                </a:solidFill>
                <a:cs typeface="Tw Cen MT"/>
              </a:rPr>
              <a:t> </a:t>
            </a:r>
            <a:r>
              <a:rPr lang="tr-TR" sz="1600" kern="0" spc="-10" dirty="0" err="1">
                <a:solidFill>
                  <a:srgbClr val="000000"/>
                </a:solidFill>
                <a:cs typeface="Tw Cen MT"/>
              </a:rPr>
              <a:t>and</a:t>
            </a:r>
            <a:r>
              <a:rPr lang="tr-TR" sz="1600" kern="0" spc="-10" dirty="0">
                <a:solidFill>
                  <a:srgbClr val="000000"/>
                </a:solidFill>
                <a:cs typeface="Tw Cen MT"/>
              </a:rPr>
              <a:t> Healthcare </a:t>
            </a:r>
            <a:r>
              <a:rPr lang="tr-TR" sz="1600" kern="0" spc="-10" dirty="0" err="1">
                <a:solidFill>
                  <a:srgbClr val="000000"/>
                </a:solidFill>
                <a:cs typeface="Tw Cen MT"/>
              </a:rPr>
              <a:t>Laundry</a:t>
            </a:r>
            <a:r>
              <a:rPr lang="tr-TR" sz="1600" kern="0" spc="-10" dirty="0">
                <a:solidFill>
                  <a:srgbClr val="000000"/>
                </a:solidFill>
                <a:cs typeface="Tw Cen MT"/>
              </a:rPr>
              <a:t>: A </a:t>
            </a:r>
            <a:r>
              <a:rPr lang="tr-TR" sz="1600" kern="0" spc="-10" dirty="0" err="1">
                <a:solidFill>
                  <a:srgbClr val="000000"/>
                </a:solidFill>
                <a:cs typeface="Tw Cen MT"/>
              </a:rPr>
              <a:t>Compendium</a:t>
            </a:r>
            <a:r>
              <a:rPr lang="tr-TR" sz="1600" kern="0" spc="-10" dirty="0">
                <a:solidFill>
                  <a:srgbClr val="000000"/>
                </a:solidFill>
                <a:cs typeface="Tw Cen MT"/>
              </a:rPr>
              <a:t> </a:t>
            </a:r>
            <a:r>
              <a:rPr lang="en-US" sz="1600" kern="0" dirty="0">
                <a:solidFill>
                  <a:srgbClr val="000000"/>
                </a:solidFill>
                <a:cs typeface="Tw Cen MT"/>
              </a:rPr>
              <a:t>Healthcare</a:t>
            </a:r>
            <a:r>
              <a:rPr lang="en-US" sz="1600" kern="0" spc="15" dirty="0">
                <a:solidFill>
                  <a:srgbClr val="000000"/>
                </a:solidFill>
                <a:cs typeface="Times New Roman"/>
              </a:rPr>
              <a:t> </a:t>
            </a:r>
            <a:r>
              <a:rPr lang="en-US" sz="1600" kern="0" dirty="0">
                <a:solidFill>
                  <a:srgbClr val="000000"/>
                </a:solidFill>
                <a:cs typeface="Tw Cen MT"/>
              </a:rPr>
              <a:t>Laundry</a:t>
            </a:r>
            <a:r>
              <a:rPr lang="en-US" sz="1600" kern="0" spc="10" dirty="0">
                <a:solidFill>
                  <a:srgbClr val="000000"/>
                </a:solidFill>
                <a:cs typeface="Times New Roman"/>
              </a:rPr>
              <a:t> </a:t>
            </a:r>
            <a:r>
              <a:rPr lang="en-US" sz="1600" kern="0" dirty="0">
                <a:solidFill>
                  <a:srgbClr val="000000"/>
                </a:solidFill>
                <a:cs typeface="Tw Cen MT"/>
              </a:rPr>
              <a:t>Accreditation</a:t>
            </a:r>
            <a:r>
              <a:rPr lang="en-US" sz="1600" kern="0" spc="20" dirty="0">
                <a:solidFill>
                  <a:srgbClr val="000000"/>
                </a:solidFill>
                <a:cs typeface="Times New Roman"/>
              </a:rPr>
              <a:t> </a:t>
            </a:r>
            <a:r>
              <a:rPr lang="en-US" sz="1600" kern="0" dirty="0">
                <a:solidFill>
                  <a:srgbClr val="000000"/>
                </a:solidFill>
                <a:cs typeface="Tw Cen MT"/>
              </a:rPr>
              <a:t>Council</a:t>
            </a:r>
            <a:r>
              <a:rPr lang="en-US" sz="1600" kern="0" spc="15" dirty="0">
                <a:solidFill>
                  <a:srgbClr val="000000"/>
                </a:solidFill>
                <a:cs typeface="Times New Roman"/>
              </a:rPr>
              <a:t> </a:t>
            </a:r>
            <a:r>
              <a:rPr lang="en-US" sz="1600" kern="0" spc="-10" dirty="0">
                <a:solidFill>
                  <a:srgbClr val="000000"/>
                </a:solidFill>
                <a:cs typeface="Tw Cen MT"/>
              </a:rPr>
              <a:t>(HLAC)</a:t>
            </a:r>
            <a:endParaRPr lang="tr-TR" sz="1600" kern="0" dirty="0">
              <a:solidFill>
                <a:srgbClr val="000000"/>
              </a:solidFill>
              <a:cs typeface="Tw Cen MT"/>
            </a:endParaRPr>
          </a:p>
          <a:p>
            <a:pPr marL="342900" lvl="0" indent="-342900">
              <a:lnSpc>
                <a:spcPct val="100000"/>
              </a:lnSpc>
              <a:buClr>
                <a:srgbClr val="000000"/>
              </a:buClr>
              <a:buFont typeface="+mj-lt"/>
              <a:buAutoNum type="arabicPeriod"/>
            </a:pPr>
            <a:r>
              <a:rPr lang="tr-TR" sz="1600" dirty="0">
                <a:solidFill>
                  <a:srgbClr val="000000"/>
                </a:solidFill>
              </a:rPr>
              <a:t>Alp E. Enfeksiyon Kontrol Programı. Kayseri,2012;167-169</a:t>
            </a:r>
          </a:p>
          <a:p>
            <a:pPr marL="342900" lvl="0" indent="-342900">
              <a:lnSpc>
                <a:spcPct val="100000"/>
              </a:lnSpc>
              <a:buClr>
                <a:srgbClr val="000000"/>
              </a:buClr>
              <a:buFont typeface="+mj-lt"/>
              <a:buAutoNum type="arabicPeriod"/>
            </a:pPr>
            <a:r>
              <a:rPr lang="tr-TR" sz="1600" dirty="0">
                <a:solidFill>
                  <a:srgbClr val="000000"/>
                </a:solidFill>
              </a:rPr>
              <a:t>Sağlık Bakanlığı.(2021) Sağlıkta Akreditasyon Standartları Hastane seti v3.0</a:t>
            </a:r>
          </a:p>
          <a:p>
            <a:pPr marL="342900" lvl="0" indent="-342900">
              <a:lnSpc>
                <a:spcPct val="100000"/>
              </a:lnSpc>
              <a:buClr>
                <a:srgbClr val="000000"/>
              </a:buClr>
              <a:buFont typeface="+mj-lt"/>
              <a:buAutoNum type="arabicPeriod"/>
            </a:pPr>
            <a:r>
              <a:rPr lang="tr-TR" sz="1600" dirty="0">
                <a:solidFill>
                  <a:srgbClr val="000000"/>
                </a:solidFill>
                <a:hlinkClick r:id="rId2"/>
              </a:rPr>
              <a:t>https://www.cdc.gov/infection-control/hcp/environmental-control/laundry-bedding.html</a:t>
            </a:r>
            <a:endParaRPr lang="tr-TR" sz="1600" dirty="0">
              <a:solidFill>
                <a:srgbClr val="000000"/>
              </a:solidFill>
            </a:endParaRPr>
          </a:p>
          <a:p>
            <a:pPr marL="342900" lvl="0" indent="-342900">
              <a:lnSpc>
                <a:spcPct val="100000"/>
              </a:lnSpc>
              <a:buClr>
                <a:srgbClr val="000000"/>
              </a:buClr>
              <a:buFont typeface="+mj-lt"/>
              <a:buAutoNum type="arabicPeriod"/>
            </a:pPr>
            <a:r>
              <a:rPr lang="tr-TR" sz="1600" dirty="0">
                <a:solidFill>
                  <a:srgbClr val="000000"/>
                </a:solidFill>
                <a:hlinkClick r:id="rId3"/>
              </a:rPr>
              <a:t>https://www.nss.nhs.scot/media/6560/2026-03-30-linen-guidance-v3.pdf</a:t>
            </a:r>
            <a:endParaRPr lang="tr-TR" sz="1600" dirty="0">
              <a:solidFill>
                <a:srgbClr val="000000"/>
              </a:solidFill>
            </a:endParaRPr>
          </a:p>
          <a:p>
            <a:pPr marL="342900" lvl="0" indent="-342900">
              <a:lnSpc>
                <a:spcPct val="100000"/>
              </a:lnSpc>
              <a:buClr>
                <a:srgbClr val="000000"/>
              </a:buClr>
              <a:buFont typeface="+mj-lt"/>
              <a:buAutoNum type="arabicPeriod"/>
            </a:pPr>
            <a:r>
              <a:rPr lang="en-US" sz="1600" i="1" dirty="0">
                <a:solidFill>
                  <a:prstClr val="black"/>
                </a:solidFill>
              </a:rPr>
              <a:t> </a:t>
            </a:r>
            <a:r>
              <a:rPr lang="en-US" sz="1600" dirty="0">
                <a:solidFill>
                  <a:prstClr val="black"/>
                </a:solidFill>
              </a:rPr>
              <a:t>Pyrek KM</a:t>
            </a:r>
            <a:r>
              <a:rPr lang="en-US" sz="1600" i="1" dirty="0">
                <a:solidFill>
                  <a:prstClr val="black"/>
                </a:solidFill>
              </a:rPr>
              <a:t>. Infection Control Today. Feb. 7, 2011</a:t>
            </a:r>
            <a:endParaRPr lang="tr-TR" sz="1600" dirty="0">
              <a:solidFill>
                <a:srgbClr val="000000"/>
              </a:solidFill>
            </a:endParaRPr>
          </a:p>
          <a:p>
            <a:pPr marL="0" lvl="0" indent="0" defTabSz="457200">
              <a:lnSpc>
                <a:spcPct val="100000"/>
              </a:lnSpc>
              <a:spcBef>
                <a:spcPts val="0"/>
              </a:spcBef>
              <a:spcAft>
                <a:spcPts val="0"/>
              </a:spcAft>
              <a:buClrTx/>
              <a:buSzTx/>
              <a:buNone/>
            </a:pPr>
            <a:endParaRPr lang="tr-TR" sz="1600" dirty="0">
              <a:solidFill>
                <a:srgbClr val="000000"/>
              </a:solidFill>
            </a:endParaRPr>
          </a:p>
          <a:p>
            <a:pPr marL="0" lvl="0" indent="0" defTabSz="457200">
              <a:lnSpc>
                <a:spcPct val="100000"/>
              </a:lnSpc>
              <a:spcBef>
                <a:spcPts val="0"/>
              </a:spcBef>
              <a:spcAft>
                <a:spcPts val="0"/>
              </a:spcAft>
              <a:buClrTx/>
              <a:buSzTx/>
              <a:buNone/>
            </a:pPr>
            <a:endParaRPr lang="tr-TR" sz="1600" dirty="0">
              <a:solidFill>
                <a:srgbClr val="000000"/>
              </a:solidFill>
            </a:endParaRPr>
          </a:p>
          <a:p>
            <a:pPr marL="0" lvl="0" indent="0" defTabSz="457200">
              <a:lnSpc>
                <a:spcPct val="100000"/>
              </a:lnSpc>
              <a:spcBef>
                <a:spcPts val="0"/>
              </a:spcBef>
              <a:spcAft>
                <a:spcPts val="0"/>
              </a:spcAft>
              <a:buClrTx/>
              <a:buSzTx/>
              <a:buNone/>
            </a:pPr>
            <a:endParaRPr lang="tr-TR" sz="1600" dirty="0">
              <a:solidFill>
                <a:srgbClr val="000000"/>
              </a:solidFill>
            </a:endParaRPr>
          </a:p>
          <a:p>
            <a:pPr marL="0" lvl="0" indent="0" defTabSz="457200">
              <a:lnSpc>
                <a:spcPct val="100000"/>
              </a:lnSpc>
              <a:spcBef>
                <a:spcPts val="0"/>
              </a:spcBef>
              <a:spcAft>
                <a:spcPts val="0"/>
              </a:spcAft>
              <a:buClrTx/>
              <a:buSzTx/>
              <a:buNone/>
            </a:pPr>
            <a:endParaRPr lang="tr-TR" sz="1600" dirty="0">
              <a:solidFill>
                <a:srgbClr val="000000"/>
              </a:solidFill>
            </a:endParaRPr>
          </a:p>
          <a:p>
            <a:pPr marL="0" lvl="0" indent="0" defTabSz="457200">
              <a:lnSpc>
                <a:spcPct val="100000"/>
              </a:lnSpc>
              <a:spcBef>
                <a:spcPts val="0"/>
              </a:spcBef>
              <a:spcAft>
                <a:spcPts val="0"/>
              </a:spcAft>
              <a:buClrTx/>
              <a:buSzTx/>
              <a:buNone/>
            </a:pPr>
            <a:endParaRPr lang="en-US" kern="0" dirty="0">
              <a:solidFill>
                <a:sysClr val="windowText" lastClr="000000"/>
              </a:solidFill>
              <a:cs typeface="Tw Cen MT"/>
            </a:endParaRPr>
          </a:p>
          <a:p>
            <a:pPr marL="0" indent="0">
              <a:lnSpc>
                <a:spcPct val="100000"/>
              </a:lnSpc>
              <a:buNone/>
            </a:pPr>
            <a:endParaRPr lang="en-TR" sz="2400" dirty="0">
              <a:solidFill>
                <a:srgbClr val="000000"/>
              </a:solidFill>
            </a:endParaRPr>
          </a:p>
        </p:txBody>
      </p:sp>
    </p:spTree>
    <p:extLst>
      <p:ext uri="{BB962C8B-B14F-4D97-AF65-F5344CB8AC3E}">
        <p14:creationId xmlns:p14="http://schemas.microsoft.com/office/powerpoint/2010/main" val="983540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984EE-548B-5C95-C898-21A8509146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16F740-0298-ABCC-7304-953F8D9E8294}"/>
              </a:ext>
            </a:extLst>
          </p:cNvPr>
          <p:cNvSpPr>
            <a:spLocks noGrp="1"/>
          </p:cNvSpPr>
          <p:nvPr>
            <p:ph type="title"/>
          </p:nvPr>
        </p:nvSpPr>
        <p:spPr>
          <a:xfrm>
            <a:off x="1160909" y="595736"/>
            <a:ext cx="8314267" cy="1035889"/>
          </a:xfrm>
        </p:spPr>
        <p:txBody>
          <a:bodyPr>
            <a:normAutofit fontScale="90000"/>
          </a:bodyPr>
          <a:lstStyle/>
          <a:p>
            <a:r>
              <a:rPr lang="tr-TR" sz="4400" b="1" dirty="0">
                <a:solidFill>
                  <a:srgbClr val="5E67A0"/>
                </a:solidFill>
                <a:latin typeface="+mn-lt"/>
              </a:rPr>
              <a:t> </a:t>
            </a:r>
            <a:br>
              <a:rPr lang="tr-TR" sz="4400" b="1" dirty="0">
                <a:solidFill>
                  <a:srgbClr val="5E67A0"/>
                </a:solidFill>
                <a:latin typeface="+mn-lt"/>
              </a:rPr>
            </a:br>
            <a:br>
              <a:rPr lang="tr-TR" sz="4400" b="1" dirty="0">
                <a:solidFill>
                  <a:srgbClr val="5E67A0"/>
                </a:solidFill>
                <a:latin typeface="+mn-lt"/>
              </a:rPr>
            </a:br>
            <a:br>
              <a:rPr lang="tr-TR" sz="4400" b="1" dirty="0">
                <a:solidFill>
                  <a:srgbClr val="5E67A0"/>
                </a:solidFill>
                <a:latin typeface="+mn-lt"/>
              </a:rPr>
            </a:br>
            <a:br>
              <a:rPr lang="tr-TR" sz="4400" dirty="0"/>
            </a:br>
            <a:br>
              <a:rPr lang="tr-TR" sz="4400" dirty="0"/>
            </a:br>
            <a:r>
              <a:rPr lang="tr-TR" sz="4400" b="1" dirty="0">
                <a:latin typeface="+mn-lt"/>
              </a:rPr>
              <a:t> </a:t>
            </a:r>
            <a:br>
              <a:rPr lang="tr-TR" sz="4400" b="1" dirty="0">
                <a:latin typeface="+mn-lt"/>
              </a:rPr>
            </a:br>
            <a:br>
              <a:rPr lang="tr-TR" sz="4400" b="1" dirty="0">
                <a:latin typeface="+mn-lt"/>
              </a:rPr>
            </a:br>
            <a:br>
              <a:rPr lang="tr-TR" sz="4400" b="1" dirty="0">
                <a:latin typeface="+mn-lt"/>
              </a:rPr>
            </a:br>
            <a:br>
              <a:rPr lang="tr-TR" sz="4400" b="1" dirty="0">
                <a:latin typeface="+mn-lt"/>
              </a:rPr>
            </a:br>
            <a:br>
              <a:rPr lang="tr-TR" sz="4400" b="1" dirty="0">
                <a:latin typeface="+mn-lt"/>
              </a:rPr>
            </a:br>
            <a:br>
              <a:rPr lang="tr-TR" sz="4400" b="1" dirty="0">
                <a:latin typeface="+mn-lt"/>
              </a:rPr>
            </a:br>
            <a:br>
              <a:rPr lang="tr-TR" sz="4400" b="1" dirty="0">
                <a:latin typeface="+mn-lt"/>
              </a:rPr>
            </a:br>
            <a:br>
              <a:rPr lang="tr-TR" sz="4400" b="1" dirty="0">
                <a:latin typeface="+mn-lt"/>
              </a:rPr>
            </a:br>
            <a:br>
              <a:rPr lang="tr-TR" sz="6000" b="1" dirty="0">
                <a:latin typeface="+mn-lt"/>
              </a:rPr>
            </a:br>
            <a:r>
              <a:rPr lang="tr-TR" sz="6000" b="1" dirty="0">
                <a:solidFill>
                  <a:schemeClr val="accent1"/>
                </a:solidFill>
                <a:latin typeface="+mn-lt"/>
              </a:rPr>
              <a:t>Hazırlayan</a:t>
            </a:r>
            <a:endParaRPr lang="en-GB" sz="4400" b="1" dirty="0">
              <a:solidFill>
                <a:schemeClr val="accent1"/>
              </a:solidFill>
              <a:latin typeface="+mn-lt"/>
            </a:endParaRPr>
          </a:p>
        </p:txBody>
      </p:sp>
      <p:sp>
        <p:nvSpPr>
          <p:cNvPr id="3" name="Rectangle 1">
            <a:extLst>
              <a:ext uri="{FF2B5EF4-FFF2-40B4-BE49-F238E27FC236}">
                <a16:creationId xmlns:a16="http://schemas.microsoft.com/office/drawing/2014/main" id="{A385E51D-9116-A536-EFBB-474295068822}"/>
              </a:ext>
            </a:extLst>
          </p:cNvPr>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80AF366E-D6D9-A069-2935-05649ACFA726}"/>
              </a:ext>
            </a:extLst>
          </p:cNvPr>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5" name="Metin kutusu 4"/>
          <p:cNvSpPr txBox="1"/>
          <p:nvPr/>
        </p:nvSpPr>
        <p:spPr>
          <a:xfrm>
            <a:off x="4721612" y="4958458"/>
            <a:ext cx="2947987" cy="369332"/>
          </a:xfrm>
          <a:prstGeom prst="rect">
            <a:avLst/>
          </a:prstGeom>
          <a:noFill/>
        </p:spPr>
        <p:txBody>
          <a:bodyPr wrap="none" rtlCol="0">
            <a:spAutoFit/>
          </a:bodyPr>
          <a:lstStyle/>
          <a:p>
            <a:r>
              <a:rPr lang="tr-TR" b="1" dirty="0">
                <a:solidFill>
                  <a:srgbClr val="666DA4"/>
                </a:solidFill>
              </a:rPr>
              <a:t>Hemşire Tülay Orhan Kuloğlu</a:t>
            </a:r>
          </a:p>
        </p:txBody>
      </p:sp>
      <p:sp>
        <p:nvSpPr>
          <p:cNvPr id="9" name="Metin kutusu 8"/>
          <p:cNvSpPr txBox="1"/>
          <p:nvPr/>
        </p:nvSpPr>
        <p:spPr>
          <a:xfrm>
            <a:off x="370324" y="5858613"/>
            <a:ext cx="11695830" cy="338554"/>
          </a:xfrm>
          <a:prstGeom prst="rect">
            <a:avLst/>
          </a:prstGeom>
          <a:noFill/>
        </p:spPr>
        <p:txBody>
          <a:bodyPr wrap="none" rtlCol="0">
            <a:spAutoFit/>
          </a:bodyPr>
          <a:lstStyle/>
          <a:p>
            <a:r>
              <a:rPr lang="tr-TR" sz="1600" b="1" dirty="0">
                <a:solidFill>
                  <a:srgbClr val="7030A0"/>
                </a:solidFill>
                <a:latin typeface="Lucida Calligraphy" panose="03010101010101010101" pitchFamily="66" charset="0"/>
              </a:rPr>
              <a:t>Türk Hastane İnfeksiyonları ve Kontrolü Derneği olarak eğitime katkılarından dolayı teşekkür ederiz</a:t>
            </a:r>
          </a:p>
        </p:txBody>
      </p:sp>
      <p:pic>
        <p:nvPicPr>
          <p:cNvPr id="7" name="Resim 6">
            <a:extLst>
              <a:ext uri="{FF2B5EF4-FFF2-40B4-BE49-F238E27FC236}">
                <a16:creationId xmlns:a16="http://schemas.microsoft.com/office/drawing/2014/main" id="{E8661E89-ACC6-E7FD-5C1F-DBEF49AD9E62}"/>
              </a:ext>
            </a:extLst>
          </p:cNvPr>
          <p:cNvPicPr>
            <a:picLocks noChangeAspect="1"/>
          </p:cNvPicPr>
          <p:nvPr/>
        </p:nvPicPr>
        <p:blipFill>
          <a:blip r:embed="rId2"/>
          <a:stretch>
            <a:fillRect/>
          </a:stretch>
        </p:blipFill>
        <p:spPr>
          <a:xfrm>
            <a:off x="4924261" y="2238209"/>
            <a:ext cx="2343477" cy="2381582"/>
          </a:xfrm>
          <a:prstGeom prst="roundRect">
            <a:avLst>
              <a:gd name="adj" fmla="val 8594"/>
            </a:avLst>
          </a:prstGeom>
          <a:solidFill>
            <a:srgbClr val="FFFFFF">
              <a:shade val="85000"/>
            </a:srgbClr>
          </a:solidFill>
          <a:ln>
            <a:noFill/>
          </a:ln>
          <a:effectLst>
            <a:reflection blurRad="12700" stA="51251" endPos="11641" dist="5000" dir="5400000" sy="-100000" algn="bl" rotWithShape="0"/>
          </a:effectLst>
        </p:spPr>
      </p:pic>
    </p:spTree>
    <p:extLst>
      <p:ext uri="{BB962C8B-B14F-4D97-AF65-F5344CB8AC3E}">
        <p14:creationId xmlns:p14="http://schemas.microsoft.com/office/powerpoint/2010/main" val="3996717317"/>
      </p:ext>
    </p:extLst>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701DABD0-3444-491B-B612-51D8A699DEC1}"/>
              </a:ext>
            </a:extLst>
          </p:cNvPr>
          <p:cNvSpPr/>
          <p:nvPr/>
        </p:nvSpPr>
        <p:spPr>
          <a:xfrm>
            <a:off x="1170432" y="402036"/>
            <a:ext cx="8584474" cy="2123658"/>
          </a:xfrm>
          <a:prstGeom prst="rect">
            <a:avLst/>
          </a:prstGeom>
        </p:spPr>
        <p:txBody>
          <a:bodyPr wrap="square">
            <a:spAutoFit/>
          </a:bodyPr>
          <a:lstStyle/>
          <a:p>
            <a:r>
              <a:rPr lang="tr-TR" sz="4400" b="1" spc="-50" dirty="0">
                <a:solidFill>
                  <a:schemeClr val="bg2">
                    <a:lumMod val="50000"/>
                  </a:schemeClr>
                </a:solidFill>
                <a:latin typeface="Calibri" panose="020F0502020204030204"/>
              </a:rPr>
              <a:t>Çamaşırhane Hizmetleri Neden Önemli?</a:t>
            </a:r>
            <a:br>
              <a:rPr lang="tr-TR" sz="4400" b="1" spc="-50" dirty="0">
                <a:solidFill>
                  <a:schemeClr val="bg2">
                    <a:lumMod val="50000"/>
                  </a:schemeClr>
                </a:solidFill>
                <a:latin typeface="Calibri" panose="020F0502020204030204"/>
              </a:rPr>
            </a:br>
            <a:endParaRPr lang="tr-TR" sz="4400" b="1" spc="-50" dirty="0">
              <a:solidFill>
                <a:schemeClr val="bg2">
                  <a:lumMod val="50000"/>
                </a:schemeClr>
              </a:solidFill>
              <a:latin typeface="Calibri" panose="020F0502020204030204"/>
            </a:endParaRPr>
          </a:p>
        </p:txBody>
      </p:sp>
      <p:pic>
        <p:nvPicPr>
          <p:cNvPr id="7" name="Resim 6">
            <a:extLst>
              <a:ext uri="{FF2B5EF4-FFF2-40B4-BE49-F238E27FC236}">
                <a16:creationId xmlns:a16="http://schemas.microsoft.com/office/drawing/2014/main" id="{7DC5536F-26A6-4752-B136-A143F988638B}"/>
              </a:ext>
            </a:extLst>
          </p:cNvPr>
          <p:cNvPicPr>
            <a:picLocks noChangeAspect="1"/>
          </p:cNvPicPr>
          <p:nvPr/>
        </p:nvPicPr>
        <p:blipFill rotWithShape="1">
          <a:blip r:embed="rId3"/>
          <a:srcRect b="55557"/>
          <a:stretch/>
        </p:blipFill>
        <p:spPr>
          <a:xfrm>
            <a:off x="3205099" y="1593799"/>
            <a:ext cx="4798561" cy="837616"/>
          </a:xfrm>
          <a:prstGeom prst="rect">
            <a:avLst/>
          </a:prstGeom>
          <a:ln>
            <a:solidFill>
              <a:schemeClr val="tx1"/>
            </a:solidFill>
          </a:ln>
        </p:spPr>
      </p:pic>
      <p:sp>
        <p:nvSpPr>
          <p:cNvPr id="10" name="Metin kutusu 9">
            <a:extLst>
              <a:ext uri="{FF2B5EF4-FFF2-40B4-BE49-F238E27FC236}">
                <a16:creationId xmlns:a16="http://schemas.microsoft.com/office/drawing/2014/main" id="{61A368D2-0214-4372-AFD3-77C2E0F70AA7}"/>
              </a:ext>
            </a:extLst>
          </p:cNvPr>
          <p:cNvSpPr txBox="1"/>
          <p:nvPr/>
        </p:nvSpPr>
        <p:spPr>
          <a:xfrm>
            <a:off x="828319" y="2541112"/>
            <a:ext cx="10293951" cy="3737946"/>
          </a:xfrm>
          <a:prstGeom prst="rect">
            <a:avLst/>
          </a:prstGeom>
          <a:noFill/>
        </p:spPr>
        <p:txBody>
          <a:bodyPr wrap="square" rtlCol="0">
            <a:spAutoFit/>
          </a:bodyPr>
          <a:lstStyle/>
          <a:p>
            <a:pPr marL="342900" lvl="0" indent="-342900">
              <a:lnSpc>
                <a:spcPct val="150000"/>
              </a:lnSpc>
              <a:buClr>
                <a:schemeClr val="accent1"/>
              </a:buClr>
              <a:buFont typeface="Wingdings" panose="05000000000000000000" pitchFamily="2" charset="2"/>
              <a:buChar char="q"/>
            </a:pPr>
            <a:r>
              <a:rPr lang="tr-TR" sz="2000" dirty="0">
                <a:solidFill>
                  <a:srgbClr val="000000"/>
                </a:solidFill>
              </a:rPr>
              <a:t>İki uzun süreli akut bakım hastanesinde </a:t>
            </a:r>
            <a:r>
              <a:rPr lang="tr-TR" sz="2000" b="1" dirty="0">
                <a:solidFill>
                  <a:srgbClr val="000000"/>
                </a:solidFill>
              </a:rPr>
              <a:t>yıkanabilir yatak koruyucularının </a:t>
            </a:r>
            <a:r>
              <a:rPr lang="tr-TR" sz="2000" dirty="0">
                <a:solidFill>
                  <a:srgbClr val="000000"/>
                </a:solidFill>
              </a:rPr>
              <a:t>kullanımının, hastane kaynaklı </a:t>
            </a:r>
            <a:r>
              <a:rPr lang="tr-TR" sz="2000" i="1" dirty="0">
                <a:solidFill>
                  <a:srgbClr val="000000"/>
                </a:solidFill>
              </a:rPr>
              <a:t>C. </a:t>
            </a:r>
            <a:r>
              <a:rPr lang="tr-TR" sz="2000" i="1" dirty="0" err="1">
                <a:solidFill>
                  <a:srgbClr val="000000"/>
                </a:solidFill>
              </a:rPr>
              <a:t>difficile</a:t>
            </a:r>
            <a:r>
              <a:rPr lang="tr-TR" sz="2000" i="1" dirty="0">
                <a:solidFill>
                  <a:srgbClr val="000000"/>
                </a:solidFill>
              </a:rPr>
              <a:t> </a:t>
            </a:r>
            <a:r>
              <a:rPr lang="tr-TR" sz="2000" dirty="0">
                <a:solidFill>
                  <a:srgbClr val="000000"/>
                </a:solidFill>
              </a:rPr>
              <a:t>(CDI) enfeksiyonlarının </a:t>
            </a:r>
            <a:r>
              <a:rPr lang="tr-TR" sz="2000" dirty="0" err="1">
                <a:solidFill>
                  <a:srgbClr val="000000"/>
                </a:solidFill>
              </a:rPr>
              <a:t>insidansı</a:t>
            </a:r>
            <a:r>
              <a:rPr lang="tr-TR" sz="2000" dirty="0">
                <a:solidFill>
                  <a:srgbClr val="000000"/>
                </a:solidFill>
              </a:rPr>
              <a:t> üzerindeki etkisini değerlendirmiş</a:t>
            </a:r>
          </a:p>
          <a:p>
            <a:pPr marL="342900" indent="-342900" algn="just">
              <a:lnSpc>
                <a:spcPct val="150000"/>
              </a:lnSpc>
              <a:buClr>
                <a:schemeClr val="accent1"/>
              </a:buClr>
              <a:buFont typeface="Wingdings" panose="05000000000000000000" pitchFamily="2" charset="2"/>
              <a:buChar char="q"/>
            </a:pPr>
            <a:r>
              <a:rPr lang="tr-TR" sz="2000" dirty="0">
                <a:solidFill>
                  <a:srgbClr val="000000"/>
                </a:solidFill>
              </a:rPr>
              <a:t>Yatak koruyucuları her hasta sonrası değiştirilmiş, sıcak su, deterjan ve klor tablet kullanılarak yıkanmış </a:t>
            </a:r>
          </a:p>
          <a:p>
            <a:pPr marL="342900" indent="-342900">
              <a:lnSpc>
                <a:spcPct val="150000"/>
              </a:lnSpc>
              <a:buClr>
                <a:schemeClr val="accent1"/>
              </a:buClr>
              <a:buFont typeface="Wingdings" panose="05000000000000000000" pitchFamily="2" charset="2"/>
              <a:buChar char="q"/>
            </a:pPr>
            <a:r>
              <a:rPr lang="tr-TR" sz="2000" dirty="0">
                <a:solidFill>
                  <a:srgbClr val="000000"/>
                </a:solidFill>
              </a:rPr>
              <a:t>CDI oranları, koruyucu kullanımından önceki 16 ay ile sonraki 14 ay karşılaştırılarak değerlendirilmiş</a:t>
            </a:r>
          </a:p>
          <a:p>
            <a:pPr marL="342900" indent="-342900">
              <a:lnSpc>
                <a:spcPct val="150000"/>
              </a:lnSpc>
              <a:buClr>
                <a:schemeClr val="accent1"/>
              </a:buClr>
              <a:buFont typeface="Wingdings" panose="05000000000000000000" pitchFamily="2" charset="2"/>
              <a:buChar char="q"/>
            </a:pPr>
            <a:r>
              <a:rPr lang="tr-TR" sz="2000" dirty="0">
                <a:solidFill>
                  <a:srgbClr val="000000"/>
                </a:solidFill>
              </a:rPr>
              <a:t> Enfeksiyon oranlarında % 50 azalma görülmüş, el yıkama uyumu ve yatış süresi gibi faktörler istatistiksel olarak anlamlı bulunmuş </a:t>
            </a:r>
          </a:p>
        </p:txBody>
      </p:sp>
    </p:spTree>
    <p:extLst>
      <p:ext uri="{BB962C8B-B14F-4D97-AF65-F5344CB8AC3E}">
        <p14:creationId xmlns:p14="http://schemas.microsoft.com/office/powerpoint/2010/main" val="4104923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701DABD0-3444-491B-B612-51D8A699DEC1}"/>
              </a:ext>
            </a:extLst>
          </p:cNvPr>
          <p:cNvSpPr/>
          <p:nvPr/>
        </p:nvSpPr>
        <p:spPr>
          <a:xfrm>
            <a:off x="1158361" y="278219"/>
            <a:ext cx="8010530" cy="212365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tr-TR" sz="4400" b="1" spc="-50" dirty="0">
                <a:solidFill>
                  <a:schemeClr val="bg2">
                    <a:lumMod val="50000"/>
                  </a:schemeClr>
                </a:solidFill>
                <a:latin typeface="Calibri" panose="020F0502020204030204"/>
              </a:rPr>
              <a:t>Çamaşırhane Hizmetleri Neden Önemli?</a:t>
            </a:r>
            <a:br>
              <a:rPr kumimoji="0" lang="tr-TR" sz="4400" b="1" i="0" u="none" strike="noStrike" kern="1200" cap="none" spc="0" normalizeH="0" baseline="0" noProof="0" dirty="0">
                <a:ln>
                  <a:noFill/>
                </a:ln>
                <a:effectLst/>
                <a:uLnTx/>
                <a:uFillTx/>
                <a:latin typeface="Calibri" panose="020F0502020204030204"/>
                <a:ea typeface="+mn-ea"/>
                <a:cs typeface="+mn-cs"/>
              </a:rPr>
            </a:br>
            <a:endParaRPr kumimoji="0" lang="tr-TR" sz="4400" b="1" i="0" u="none" strike="noStrike" kern="1200" cap="none" spc="0" normalizeH="0" baseline="0" noProof="0" dirty="0">
              <a:ln>
                <a:noFill/>
              </a:ln>
              <a:effectLst/>
              <a:uLnTx/>
              <a:uFillTx/>
              <a:latin typeface="Calibri" panose="020F0502020204030204"/>
              <a:ea typeface="+mn-ea"/>
              <a:cs typeface="+mn-cs"/>
            </a:endParaRPr>
          </a:p>
        </p:txBody>
      </p:sp>
      <p:sp>
        <p:nvSpPr>
          <p:cNvPr id="10" name="Metin kutusu 9">
            <a:extLst>
              <a:ext uri="{FF2B5EF4-FFF2-40B4-BE49-F238E27FC236}">
                <a16:creationId xmlns:a16="http://schemas.microsoft.com/office/drawing/2014/main" id="{61A368D2-0214-4372-AFD3-77C2E0F70AA7}"/>
              </a:ext>
            </a:extLst>
          </p:cNvPr>
          <p:cNvSpPr txBox="1"/>
          <p:nvPr/>
        </p:nvSpPr>
        <p:spPr>
          <a:xfrm>
            <a:off x="1588129" y="2028480"/>
            <a:ext cx="10261368" cy="3416320"/>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
                <a:schemeClr val="accent1"/>
              </a:buClr>
              <a:buSzTx/>
              <a:buFont typeface="Wingdings" panose="05000000000000000000" pitchFamily="2" charset="2"/>
              <a:buChar char="q"/>
              <a:tabLst/>
              <a:defRPr/>
            </a:pPr>
            <a:r>
              <a:rPr lang="tr-TR" sz="2400" dirty="0">
                <a:solidFill>
                  <a:prstClr val="black"/>
                </a:solidFill>
              </a:rPr>
              <a:t>Enfeksiyon kontrolü </a:t>
            </a:r>
          </a:p>
          <a:p>
            <a:pPr marL="342900" marR="0" lvl="0" indent="-342900" algn="l" defTabSz="914400" rtl="0" eaLnBrk="1" fontAlgn="auto" latinLnBrk="0" hangingPunct="1">
              <a:lnSpc>
                <a:spcPct val="150000"/>
              </a:lnSpc>
              <a:spcBef>
                <a:spcPts val="0"/>
              </a:spcBef>
              <a:spcAft>
                <a:spcPts val="0"/>
              </a:spcAft>
              <a:buClr>
                <a:schemeClr val="accent1"/>
              </a:buClr>
              <a:buSzTx/>
              <a:buFont typeface="Wingdings" panose="05000000000000000000" pitchFamily="2" charset="2"/>
              <a:buChar char="q"/>
              <a:tabLst/>
              <a:defRPr/>
            </a:pPr>
            <a:r>
              <a:rPr lang="tr-TR" sz="2400" dirty="0">
                <a:solidFill>
                  <a:prstClr val="black"/>
                </a:solidFill>
              </a:rPr>
              <a:t>Sağlık hizmeti devamlılığı</a:t>
            </a:r>
          </a:p>
          <a:p>
            <a:pPr marL="342900" marR="0" lvl="0" indent="-342900" algn="l" defTabSz="914400" rtl="0" eaLnBrk="1" fontAlgn="auto" latinLnBrk="0" hangingPunct="1">
              <a:lnSpc>
                <a:spcPct val="150000"/>
              </a:lnSpc>
              <a:spcBef>
                <a:spcPts val="0"/>
              </a:spcBef>
              <a:spcAft>
                <a:spcPts val="0"/>
              </a:spcAft>
              <a:buClr>
                <a:schemeClr val="accent1"/>
              </a:buClr>
              <a:buSzTx/>
              <a:buFont typeface="Wingdings" panose="05000000000000000000" pitchFamily="2" charset="2"/>
              <a:buChar char="q"/>
              <a:tabLst/>
              <a:defRPr/>
            </a:pPr>
            <a:r>
              <a:rPr kumimoji="0" lang="tr-TR" sz="2400" b="0" i="0" u="none" strike="noStrike" kern="1200" cap="none" spc="0" normalizeH="0" baseline="0" noProof="0" dirty="0">
                <a:ln>
                  <a:noFill/>
                </a:ln>
                <a:solidFill>
                  <a:prstClr val="black"/>
                </a:solidFill>
                <a:effectLst/>
                <a:uLnTx/>
                <a:uFillTx/>
              </a:rPr>
              <a:t>Çalışan</a:t>
            </a:r>
            <a:r>
              <a:rPr kumimoji="0" lang="tr-TR" sz="2400" b="0" i="0" u="none" strike="noStrike" kern="1200" cap="none" spc="0" normalizeH="0" noProof="0" dirty="0">
                <a:ln>
                  <a:noFill/>
                </a:ln>
                <a:solidFill>
                  <a:prstClr val="black"/>
                </a:solidFill>
                <a:effectLst/>
                <a:uLnTx/>
                <a:uFillTx/>
              </a:rPr>
              <a:t> </a:t>
            </a:r>
            <a:r>
              <a:rPr lang="tr-TR" sz="2400" dirty="0">
                <a:solidFill>
                  <a:prstClr val="black"/>
                </a:solidFill>
              </a:rPr>
              <a:t>sağlığını kor</a:t>
            </a:r>
            <a:r>
              <a:rPr kumimoji="0" lang="tr-TR" sz="2400" b="0" i="0" u="none" strike="noStrike" kern="1200" cap="none" spc="0" normalizeH="0" noProof="0" dirty="0" err="1">
                <a:ln>
                  <a:noFill/>
                </a:ln>
                <a:solidFill>
                  <a:prstClr val="black"/>
                </a:solidFill>
                <a:effectLst/>
                <a:uLnTx/>
                <a:uFillTx/>
              </a:rPr>
              <a:t>umak</a:t>
            </a:r>
            <a:endParaRPr kumimoji="0" lang="tr-TR" sz="2400" b="0" i="0" u="none" strike="noStrike" kern="1200" cap="none" spc="0" normalizeH="0" noProof="0" dirty="0">
              <a:ln>
                <a:noFill/>
              </a:ln>
              <a:solidFill>
                <a:prstClr val="black"/>
              </a:solidFill>
              <a:effectLst/>
              <a:uLnTx/>
              <a:uFillTx/>
            </a:endParaRPr>
          </a:p>
          <a:p>
            <a:pPr marL="342900" marR="0" lvl="0" indent="-342900" algn="l" defTabSz="914400" rtl="0" eaLnBrk="1" fontAlgn="auto" latinLnBrk="0" hangingPunct="1">
              <a:lnSpc>
                <a:spcPct val="150000"/>
              </a:lnSpc>
              <a:spcBef>
                <a:spcPts val="0"/>
              </a:spcBef>
              <a:spcAft>
                <a:spcPts val="0"/>
              </a:spcAft>
              <a:buClr>
                <a:schemeClr val="accent1"/>
              </a:buClr>
              <a:buSzTx/>
              <a:buFont typeface="Wingdings" panose="05000000000000000000" pitchFamily="2" charset="2"/>
              <a:buChar char="q"/>
              <a:tabLst/>
              <a:defRPr/>
            </a:pPr>
            <a:r>
              <a:rPr lang="tr-TR" sz="2400" dirty="0">
                <a:solidFill>
                  <a:prstClr val="black"/>
                </a:solidFill>
              </a:rPr>
              <a:t>Hasta güvenliği</a:t>
            </a:r>
          </a:p>
          <a:p>
            <a:pPr marL="342900" marR="0" lvl="0" indent="-342900" algn="l" defTabSz="914400" rtl="0" eaLnBrk="1" fontAlgn="auto" latinLnBrk="0" hangingPunct="1">
              <a:lnSpc>
                <a:spcPct val="150000"/>
              </a:lnSpc>
              <a:spcBef>
                <a:spcPts val="0"/>
              </a:spcBef>
              <a:spcAft>
                <a:spcPts val="0"/>
              </a:spcAft>
              <a:buClr>
                <a:schemeClr val="accent1"/>
              </a:buClr>
              <a:buSzTx/>
              <a:buFont typeface="Wingdings" panose="05000000000000000000" pitchFamily="2" charset="2"/>
              <a:buChar char="q"/>
              <a:tabLst/>
              <a:defRPr/>
            </a:pPr>
            <a:r>
              <a:rPr kumimoji="0" lang="tr-TR" sz="2400" b="0" i="0" u="none" strike="noStrike" kern="1200" cap="none" spc="0" normalizeH="0" noProof="0" dirty="0">
                <a:ln>
                  <a:noFill/>
                </a:ln>
                <a:solidFill>
                  <a:prstClr val="black"/>
                </a:solidFill>
                <a:effectLst/>
                <a:uLnTx/>
                <a:uFillTx/>
              </a:rPr>
              <a:t>Hastanın kuruma olan güveni</a:t>
            </a:r>
          </a:p>
          <a:p>
            <a:pPr marL="342900" marR="0" lvl="0" indent="-342900" algn="l" defTabSz="914400" rtl="0" eaLnBrk="1" fontAlgn="auto" latinLnBrk="0" hangingPunct="1">
              <a:lnSpc>
                <a:spcPct val="150000"/>
              </a:lnSpc>
              <a:spcBef>
                <a:spcPts val="0"/>
              </a:spcBef>
              <a:spcAft>
                <a:spcPts val="0"/>
              </a:spcAft>
              <a:buClr>
                <a:schemeClr val="accent1"/>
              </a:buClr>
              <a:buSzTx/>
              <a:buFont typeface="Wingdings" panose="05000000000000000000" pitchFamily="2" charset="2"/>
              <a:buChar char="q"/>
              <a:tabLst/>
              <a:defRPr/>
            </a:pPr>
            <a:r>
              <a:rPr lang="tr-TR" sz="2400" dirty="0">
                <a:solidFill>
                  <a:prstClr val="black"/>
                </a:solidFill>
              </a:rPr>
              <a:t>Kalite -Akreditasyon</a:t>
            </a:r>
            <a:endParaRPr kumimoji="0" lang="tr-TR" sz="2400"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298210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Tema1">
  <a:themeElements>
    <a:clrScheme name="Özel 10">
      <a:dk1>
        <a:srgbClr val="0F4C76"/>
      </a:dk1>
      <a:lt1>
        <a:sysClr val="window" lastClr="FFFFFF"/>
      </a:lt1>
      <a:dk2>
        <a:srgbClr val="637052"/>
      </a:dk2>
      <a:lt2>
        <a:srgbClr val="CCDDEA"/>
      </a:lt2>
      <a:accent1>
        <a:srgbClr val="FF9900"/>
      </a:accent1>
      <a:accent2>
        <a:srgbClr val="542378"/>
      </a:accent2>
      <a:accent3>
        <a:srgbClr val="865640"/>
      </a:accent3>
      <a:accent4>
        <a:srgbClr val="9B8357"/>
      </a:accent4>
      <a:accent5>
        <a:srgbClr val="FF0000"/>
      </a:accent5>
      <a:accent6>
        <a:srgbClr val="94A088"/>
      </a:accent6>
      <a:hlink>
        <a:srgbClr val="2998E3"/>
      </a:hlink>
      <a:folHlink>
        <a:srgbClr val="8C8C8C"/>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ema1" id="{7875945A-B36A-40A3-BFBD-AD4170BA3E57}" vid="{6944C985-63CE-438C-ACA1-F42BDFEE52D1}"/>
    </a:ext>
  </a:extLst>
</a:theme>
</file>

<file path=ppt/theme/theme2.xml><?xml version="1.0" encoding="utf-8"?>
<a:theme xmlns:a="http://schemas.openxmlformats.org/drawingml/2006/main" name="Geçmişe bakış">
  <a:themeElements>
    <a:clrScheme name="Özel 22">
      <a:dk1>
        <a:srgbClr val="0F4C76"/>
      </a:dk1>
      <a:lt1>
        <a:sysClr val="window" lastClr="FFFFFF"/>
      </a:lt1>
      <a:dk2>
        <a:srgbClr val="637052"/>
      </a:dk2>
      <a:lt2>
        <a:srgbClr val="CCDDEA"/>
      </a:lt2>
      <a:accent1>
        <a:srgbClr val="FF9933"/>
      </a:accent1>
      <a:accent2>
        <a:srgbClr val="660066"/>
      </a:accent2>
      <a:accent3>
        <a:srgbClr val="865640"/>
      </a:accent3>
      <a:accent4>
        <a:srgbClr val="9B8357"/>
      </a:accent4>
      <a:accent5>
        <a:srgbClr val="FF0000"/>
      </a:accent5>
      <a:accent6>
        <a:srgbClr val="94A088"/>
      </a:accent6>
      <a:hlink>
        <a:srgbClr val="2998E3"/>
      </a:hlink>
      <a:folHlink>
        <a:srgbClr val="8C8C8C"/>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HİDER POWERPOİNT ŞABLONU (1)" id="{958E88EB-2B7A-4D38-9FEF-BCE4E8ADE412}" vid="{D8C05706-E3DD-4AA0-B90A-1937CBBF10CA}"/>
    </a:ext>
  </a:extLst>
</a:theme>
</file>

<file path=ppt/theme/theme3.xml><?xml version="1.0" encoding="utf-8"?>
<a:theme xmlns:a="http://schemas.openxmlformats.org/drawingml/2006/main" name="1_Geçmişe bakış">
  <a:themeElements>
    <a:clrScheme name="Özel 22">
      <a:dk1>
        <a:srgbClr val="0F4C76"/>
      </a:dk1>
      <a:lt1>
        <a:sysClr val="window" lastClr="FFFFFF"/>
      </a:lt1>
      <a:dk2>
        <a:srgbClr val="637052"/>
      </a:dk2>
      <a:lt2>
        <a:srgbClr val="CCDDEA"/>
      </a:lt2>
      <a:accent1>
        <a:srgbClr val="FF9933"/>
      </a:accent1>
      <a:accent2>
        <a:srgbClr val="660066"/>
      </a:accent2>
      <a:accent3>
        <a:srgbClr val="865640"/>
      </a:accent3>
      <a:accent4>
        <a:srgbClr val="9B8357"/>
      </a:accent4>
      <a:accent5>
        <a:srgbClr val="FF0000"/>
      </a:accent5>
      <a:accent6>
        <a:srgbClr val="94A088"/>
      </a:accent6>
      <a:hlink>
        <a:srgbClr val="2998E3"/>
      </a:hlink>
      <a:folHlink>
        <a:srgbClr val="8C8C8C"/>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HİDER POWERPOİNT ŞABLONU (1)" id="{958E88EB-2B7A-4D38-9FEF-BCE4E8ADE412}" vid="{D8C05706-E3DD-4AA0-B90A-1937CBBF10CA}"/>
    </a:ext>
  </a:extLst>
</a:theme>
</file>

<file path=ppt/theme/theme4.xml><?xml version="1.0" encoding="utf-8"?>
<a:theme xmlns:a="http://schemas.openxmlformats.org/drawingml/2006/main" name="2_Geçmişe bakış">
  <a:themeElements>
    <a:clrScheme name="Özel 22">
      <a:dk1>
        <a:srgbClr val="0F4C76"/>
      </a:dk1>
      <a:lt1>
        <a:sysClr val="window" lastClr="FFFFFF"/>
      </a:lt1>
      <a:dk2>
        <a:srgbClr val="637052"/>
      </a:dk2>
      <a:lt2>
        <a:srgbClr val="CCDDEA"/>
      </a:lt2>
      <a:accent1>
        <a:srgbClr val="FF9933"/>
      </a:accent1>
      <a:accent2>
        <a:srgbClr val="660066"/>
      </a:accent2>
      <a:accent3>
        <a:srgbClr val="865640"/>
      </a:accent3>
      <a:accent4>
        <a:srgbClr val="9B8357"/>
      </a:accent4>
      <a:accent5>
        <a:srgbClr val="FF0000"/>
      </a:accent5>
      <a:accent6>
        <a:srgbClr val="94A088"/>
      </a:accent6>
      <a:hlink>
        <a:srgbClr val="2998E3"/>
      </a:hlink>
      <a:folHlink>
        <a:srgbClr val="8C8C8C"/>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HİDER POWERPOİNT ŞABLONU (1)" id="{958E88EB-2B7A-4D38-9FEF-BCE4E8ADE412}" vid="{D8C05706-E3DD-4AA0-B90A-1937CBBF10CA}"/>
    </a:ext>
  </a:ext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Tema1</Template>
  <TotalTime>6117</TotalTime>
  <Words>3043</Words>
  <Application>Microsoft Macintosh PowerPoint</Application>
  <PresentationFormat>Geniş ekran</PresentationFormat>
  <Paragraphs>360</Paragraphs>
  <Slides>75</Slides>
  <Notes>15</Notes>
  <HiddenSlides>0</HiddenSlides>
  <MMClips>0</MMClips>
  <ScaleCrop>false</ScaleCrop>
  <HeadingPairs>
    <vt:vector size="6" baseType="variant">
      <vt:variant>
        <vt:lpstr>Kullanılan Yazı Tipleri</vt:lpstr>
      </vt:variant>
      <vt:variant>
        <vt:i4>11</vt:i4>
      </vt:variant>
      <vt:variant>
        <vt:lpstr>Tema</vt:lpstr>
      </vt:variant>
      <vt:variant>
        <vt:i4>4</vt:i4>
      </vt:variant>
      <vt:variant>
        <vt:lpstr>Slayt Başlıkları</vt:lpstr>
      </vt:variant>
      <vt:variant>
        <vt:i4>75</vt:i4>
      </vt:variant>
    </vt:vector>
  </HeadingPairs>
  <TitlesOfParts>
    <vt:vector size="90" baseType="lpstr">
      <vt:lpstr>MS PGothic</vt:lpstr>
      <vt:lpstr>Aptos</vt:lpstr>
      <vt:lpstr>Arial</vt:lpstr>
      <vt:lpstr>Calibri</vt:lpstr>
      <vt:lpstr>Calibri Light</vt:lpstr>
      <vt:lpstr>Didot</vt:lpstr>
      <vt:lpstr>Lucida Calligraphy</vt:lpstr>
      <vt:lpstr>Poppins</vt:lpstr>
      <vt:lpstr>Times New Roman</vt:lpstr>
      <vt:lpstr>Tw Cen MT</vt:lpstr>
      <vt:lpstr>Wingdings</vt:lpstr>
      <vt:lpstr>Tema1</vt:lpstr>
      <vt:lpstr>Geçmişe bakış</vt:lpstr>
      <vt:lpstr>1_Geçmişe bakış</vt:lpstr>
      <vt:lpstr>2_Geçmişe bakış</vt:lpstr>
      <vt:lpstr> </vt:lpstr>
      <vt:lpstr> </vt:lpstr>
      <vt:lpstr> </vt:lpstr>
      <vt:lpstr>Hastane Çamaşır Hizmetlerinde Amaç</vt:lpstr>
      <vt:lpstr>Çamaşırhane Hizmetleri Neden Önemli?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Uluslararası Rehberler- Standartlar</vt:lpstr>
      <vt:lpstr>                </vt:lpstr>
      <vt:lpstr>Tanımlar</vt:lpstr>
      <vt:lpstr>     ÇAMAŞIRLARIN DEĞİŞTİRİLME SIKLIĞI </vt:lpstr>
      <vt:lpstr>Çamaşırların Değiştirilme Sıklığı</vt:lpstr>
      <vt:lpstr>ÇAMAŞIRHANENİN ÖZELLİKLERİ</vt:lpstr>
      <vt:lpstr>PowerPoint Sunusu</vt:lpstr>
      <vt:lpstr>Fiziksel Alanlar</vt:lpstr>
      <vt:lpstr>Çamaşırhanenin Özellikleri</vt:lpstr>
      <vt:lpstr>PowerPoint Sunusu</vt:lpstr>
      <vt:lpstr>PowerPoint Sunusu</vt:lpstr>
      <vt:lpstr>Çamaşırhanenin Özellikleri</vt:lpstr>
      <vt:lpstr>PowerPoint Sunusu</vt:lpstr>
      <vt:lpstr>PowerPoint Sunusu</vt:lpstr>
      <vt:lpstr>PowerPoint Sunusu</vt:lpstr>
      <vt:lpstr>ÇAMAŞIRHANE İŞ AKIŞI</vt:lpstr>
      <vt:lpstr>Çamaşırhane İş Akışı</vt:lpstr>
      <vt:lpstr>Risk Analizi ve Biyokontaminasyon Kontrolü (RABC) Sistemi</vt:lpstr>
      <vt:lpstr>KİRLİ ÇAMAŞIRLARIN TOPLANMASI</vt:lpstr>
      <vt:lpstr>Kirli Çamaşırların Toplanması</vt:lpstr>
      <vt:lpstr>PowerPoint Sunusu</vt:lpstr>
      <vt:lpstr>PowerPoint Sunusu</vt:lpstr>
      <vt:lpstr>Kirli Çamaşırların Taşınması</vt:lpstr>
      <vt:lpstr>Kirli Çamaşırların Çamaşırhaneye Kabulü</vt:lpstr>
      <vt:lpstr>Kirli Çamaşırların Çamaşırhaneye Kabulü</vt:lpstr>
      <vt:lpstr>YIKANMA-DEZENFEKSİYON</vt:lpstr>
      <vt:lpstr>Çamaşır Yıkama İşleminin Parametreleri</vt:lpstr>
      <vt:lpstr> Çamaşırların Yıkanması İçin En İyi Uygulamalar </vt:lpstr>
      <vt:lpstr>Yıkama- Antimikrobiyal Etki </vt:lpstr>
      <vt:lpstr>PowerPoint Sunusu</vt:lpstr>
      <vt:lpstr>PowerPoint Sunusu</vt:lpstr>
      <vt:lpstr> Çamaşırların Yıkanması</vt:lpstr>
      <vt:lpstr>Yıkama İşleminin Etkinliği</vt:lpstr>
      <vt:lpstr> Çamaşırların Yıkanması</vt:lpstr>
      <vt:lpstr>KURUTMA-ÜTÜLEME</vt:lpstr>
      <vt:lpstr>PowerPoint Sunusu</vt:lpstr>
      <vt:lpstr>PowerPoint Sunusu</vt:lpstr>
      <vt:lpstr>PowerPoint Sunusu</vt:lpstr>
      <vt:lpstr>DEPOLAMA</vt:lpstr>
      <vt:lpstr>Depolama</vt:lpstr>
      <vt:lpstr>DAĞITIM</vt:lpstr>
      <vt:lpstr>  Temiz Çamaşırların Dağıtımı</vt:lpstr>
      <vt:lpstr>Temiz Çamaşırların Dağıtımı</vt:lpstr>
      <vt:lpstr>PowerPoint Sunusu</vt:lpstr>
      <vt:lpstr>              KALİTE KONTROL- KAYIT </vt:lpstr>
      <vt:lpstr>PowerPoint Sunusu</vt:lpstr>
      <vt:lpstr>Proses Kontrolü ve Validasyon</vt:lpstr>
      <vt:lpstr>Proses Kontrolü ve Validasyon</vt:lpstr>
      <vt:lpstr> Kalite Kontrol ve İzlenebilirlik </vt:lpstr>
      <vt:lpstr>PowerPoint Sunusu</vt:lpstr>
      <vt:lpstr>Çamaşırların Temizlik Kontrol Listesi</vt:lpstr>
      <vt:lpstr>Çamaşırhanenin Temizliği</vt:lpstr>
      <vt:lpstr>Çamaşırhane Çalışanlarında</vt:lpstr>
      <vt:lpstr>         Çamaşırhane Çalışanlarının Eğitimi </vt:lpstr>
      <vt:lpstr>          Çamaşırhane Hizmetlerinde Özel Durumlar </vt:lpstr>
      <vt:lpstr>          Çamaşırhane Hizmetlerinde Özel Durumlar </vt:lpstr>
      <vt:lpstr>PowerPoint Sunusu</vt:lpstr>
      <vt:lpstr>Kaynaklar</vt:lpstr>
      <vt:lpstr>                Hazırlayan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Hastane çamaşır hizmetleri</dc:title>
  <dc:creator>Eru</dc:creator>
  <cp:lastModifiedBy>APPLE</cp:lastModifiedBy>
  <cp:revision>759</cp:revision>
  <cp:lastPrinted>2025-05-22T13:03:46Z</cp:lastPrinted>
  <dcterms:created xsi:type="dcterms:W3CDTF">2025-05-12T07:33:43Z</dcterms:created>
  <dcterms:modified xsi:type="dcterms:W3CDTF">2026-05-17T18:07:48Z</dcterms:modified>
</cp:coreProperties>
</file>